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4" r:id="rId1"/>
  </p:sldMasterIdLst>
  <p:sldIdLst>
    <p:sldId id="288" r:id="rId2"/>
    <p:sldId id="289" r:id="rId3"/>
    <p:sldId id="294" r:id="rId4"/>
    <p:sldId id="292" r:id="rId5"/>
    <p:sldId id="293" r:id="rId6"/>
    <p:sldId id="290" r:id="rId7"/>
    <p:sldId id="291" r:id="rId8"/>
    <p:sldId id="295" r:id="rId9"/>
    <p:sldId id="296" r:id="rId10"/>
    <p:sldId id="297" r:id="rId11"/>
    <p:sldId id="298" r:id="rId12"/>
    <p:sldId id="299" r:id="rId13"/>
    <p:sldId id="300" r:id="rId14"/>
    <p:sldId id="303" r:id="rId15"/>
    <p:sldId id="304" r:id="rId16"/>
    <p:sldId id="305" r:id="rId17"/>
    <p:sldId id="306" r:id="rId18"/>
    <p:sldId id="308" r:id="rId19"/>
    <p:sldId id="309" r:id="rId20"/>
    <p:sldId id="310" r:id="rId21"/>
    <p:sldId id="307" r:id="rId22"/>
    <p:sldId id="301" r:id="rId23"/>
    <p:sldId id="311" r:id="rId24"/>
    <p:sldId id="312" r:id="rId25"/>
    <p:sldId id="313" r:id="rId26"/>
    <p:sldId id="314" r:id="rId27"/>
    <p:sldId id="316" r:id="rId28"/>
    <p:sldId id="317" r:id="rId29"/>
    <p:sldId id="315" r:id="rId30"/>
    <p:sldId id="318" r:id="rId31"/>
    <p:sldId id="319" r:id="rId32"/>
    <p:sldId id="320" r:id="rId33"/>
    <p:sldId id="321" r:id="rId34"/>
    <p:sldId id="322" r:id="rId35"/>
    <p:sldId id="323" r:id="rId36"/>
    <p:sldId id="324" r:id="rId37"/>
    <p:sldId id="325" r:id="rId38"/>
    <p:sldId id="329" r:id="rId39"/>
    <p:sldId id="332" r:id="rId40"/>
    <p:sldId id="331" r:id="rId41"/>
    <p:sldId id="330" r:id="rId42"/>
    <p:sldId id="333" r:id="rId43"/>
    <p:sldId id="326"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p:scale>
          <a:sx n="64" d="100"/>
          <a:sy n="64" d="100"/>
        </p:scale>
        <p:origin x="748"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A9F93-1176-98AC-39AA-FD8C4AE507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378234A4-009A-85E9-254F-433A84BBCC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0FA0316-3EE6-6837-F340-BF643B2379E4}"/>
              </a:ext>
            </a:extLst>
          </p:cNvPr>
          <p:cNvSpPr>
            <a:spLocks noGrp="1"/>
          </p:cNvSpPr>
          <p:nvPr>
            <p:ph type="dt" sz="half" idx="10"/>
          </p:nvPr>
        </p:nvSpPr>
        <p:spPr/>
        <p:txBody>
          <a:bodyPr/>
          <a:lstStyle/>
          <a:p>
            <a:fld id="{DDB00B86-7FB5-4DD5-B17C-AB846E26F8C5}" type="datetimeFigureOut">
              <a:rPr lang="en-IN" smtClean="0"/>
              <a:t>13-10-2026</a:t>
            </a:fld>
            <a:endParaRPr lang="en-IN"/>
          </a:p>
        </p:txBody>
      </p:sp>
      <p:sp>
        <p:nvSpPr>
          <p:cNvPr id="5" name="Footer Placeholder 4">
            <a:extLst>
              <a:ext uri="{FF2B5EF4-FFF2-40B4-BE49-F238E27FC236}">
                <a16:creationId xmlns:a16="http://schemas.microsoft.com/office/drawing/2014/main" id="{106B66D2-E82C-B735-9090-E4D78E91958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C4F7F4B-88F0-C365-C56E-D37091BE115C}"/>
              </a:ext>
            </a:extLst>
          </p:cNvPr>
          <p:cNvSpPr>
            <a:spLocks noGrp="1"/>
          </p:cNvSpPr>
          <p:nvPr>
            <p:ph type="sldNum" sz="quarter" idx="12"/>
          </p:nvPr>
        </p:nvSpPr>
        <p:spPr/>
        <p:txBody>
          <a:bodyPr/>
          <a:lstStyle/>
          <a:p>
            <a:fld id="{7AE32547-746E-400C-B02F-2373D87E3FFC}" type="slidenum">
              <a:rPr lang="en-IN" smtClean="0"/>
              <a:t>‹#›</a:t>
            </a:fld>
            <a:endParaRPr lang="en-IN"/>
          </a:p>
        </p:txBody>
      </p:sp>
    </p:spTree>
    <p:extLst>
      <p:ext uri="{BB962C8B-B14F-4D97-AF65-F5344CB8AC3E}">
        <p14:creationId xmlns:p14="http://schemas.microsoft.com/office/powerpoint/2010/main" val="1770154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9EC87-6EBE-B33A-D650-6B54E03F117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D7FD2F3-B4D3-692A-8755-E3E035EF32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4D9E6EA-D8C0-2867-613D-884F3699E69B}"/>
              </a:ext>
            </a:extLst>
          </p:cNvPr>
          <p:cNvSpPr>
            <a:spLocks noGrp="1"/>
          </p:cNvSpPr>
          <p:nvPr>
            <p:ph type="dt" sz="half" idx="10"/>
          </p:nvPr>
        </p:nvSpPr>
        <p:spPr/>
        <p:txBody>
          <a:bodyPr/>
          <a:lstStyle/>
          <a:p>
            <a:fld id="{DDB00B86-7FB5-4DD5-B17C-AB846E26F8C5}" type="datetimeFigureOut">
              <a:rPr lang="en-IN" smtClean="0"/>
              <a:t>13-10-2026</a:t>
            </a:fld>
            <a:endParaRPr lang="en-IN"/>
          </a:p>
        </p:txBody>
      </p:sp>
      <p:sp>
        <p:nvSpPr>
          <p:cNvPr id="5" name="Footer Placeholder 4">
            <a:extLst>
              <a:ext uri="{FF2B5EF4-FFF2-40B4-BE49-F238E27FC236}">
                <a16:creationId xmlns:a16="http://schemas.microsoft.com/office/drawing/2014/main" id="{AEFE43BE-3CDE-673B-3131-5A22ACBBB8A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AEA35EF-F920-BE32-1157-89AEE8E019CE}"/>
              </a:ext>
            </a:extLst>
          </p:cNvPr>
          <p:cNvSpPr>
            <a:spLocks noGrp="1"/>
          </p:cNvSpPr>
          <p:nvPr>
            <p:ph type="sldNum" sz="quarter" idx="12"/>
          </p:nvPr>
        </p:nvSpPr>
        <p:spPr/>
        <p:txBody>
          <a:bodyPr/>
          <a:lstStyle/>
          <a:p>
            <a:fld id="{7AE32547-746E-400C-B02F-2373D87E3FFC}" type="slidenum">
              <a:rPr lang="en-IN" smtClean="0"/>
              <a:t>‹#›</a:t>
            </a:fld>
            <a:endParaRPr lang="en-IN"/>
          </a:p>
        </p:txBody>
      </p:sp>
    </p:spTree>
    <p:extLst>
      <p:ext uri="{BB962C8B-B14F-4D97-AF65-F5344CB8AC3E}">
        <p14:creationId xmlns:p14="http://schemas.microsoft.com/office/powerpoint/2010/main" val="2789681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5DDAF-C036-4C6E-0528-0148BDD2075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753F1153-009F-4422-2C0D-76D80BCE9FE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3EF1D7-DE3F-172C-D79D-460252B3CD6E}"/>
              </a:ext>
            </a:extLst>
          </p:cNvPr>
          <p:cNvSpPr>
            <a:spLocks noGrp="1"/>
          </p:cNvSpPr>
          <p:nvPr>
            <p:ph type="dt" sz="half" idx="10"/>
          </p:nvPr>
        </p:nvSpPr>
        <p:spPr/>
        <p:txBody>
          <a:bodyPr/>
          <a:lstStyle/>
          <a:p>
            <a:fld id="{DDB00B86-7FB5-4DD5-B17C-AB846E26F8C5}" type="datetimeFigureOut">
              <a:rPr lang="en-IN" smtClean="0"/>
              <a:t>13-10-2026</a:t>
            </a:fld>
            <a:endParaRPr lang="en-IN"/>
          </a:p>
        </p:txBody>
      </p:sp>
      <p:sp>
        <p:nvSpPr>
          <p:cNvPr id="5" name="Footer Placeholder 4">
            <a:extLst>
              <a:ext uri="{FF2B5EF4-FFF2-40B4-BE49-F238E27FC236}">
                <a16:creationId xmlns:a16="http://schemas.microsoft.com/office/drawing/2014/main" id="{58613C62-7ACD-B87C-D442-A924E5E2D9F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CCD9BED-4486-CB29-2924-235D1901C927}"/>
              </a:ext>
            </a:extLst>
          </p:cNvPr>
          <p:cNvSpPr>
            <a:spLocks noGrp="1"/>
          </p:cNvSpPr>
          <p:nvPr>
            <p:ph type="sldNum" sz="quarter" idx="12"/>
          </p:nvPr>
        </p:nvSpPr>
        <p:spPr/>
        <p:txBody>
          <a:bodyPr/>
          <a:lstStyle/>
          <a:p>
            <a:fld id="{7AE32547-746E-400C-B02F-2373D87E3FFC}" type="slidenum">
              <a:rPr lang="en-IN" smtClean="0"/>
              <a:t>‹#›</a:t>
            </a:fld>
            <a:endParaRPr lang="en-IN"/>
          </a:p>
        </p:txBody>
      </p:sp>
    </p:spTree>
    <p:extLst>
      <p:ext uri="{BB962C8B-B14F-4D97-AF65-F5344CB8AC3E}">
        <p14:creationId xmlns:p14="http://schemas.microsoft.com/office/powerpoint/2010/main" val="1573186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7E09A-5CCA-2906-9D6D-6AE9388F792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9168890-205B-F77E-E6DA-B50F082976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AD5722E-E0A7-B6D5-1178-96D23F8D353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3E8BB09-F46F-9080-1DE4-E239A0BF4D0B}"/>
              </a:ext>
            </a:extLst>
          </p:cNvPr>
          <p:cNvSpPr>
            <a:spLocks noGrp="1"/>
          </p:cNvSpPr>
          <p:nvPr>
            <p:ph type="dt" sz="half" idx="10"/>
          </p:nvPr>
        </p:nvSpPr>
        <p:spPr/>
        <p:txBody>
          <a:bodyPr/>
          <a:lstStyle/>
          <a:p>
            <a:fld id="{DDB00B86-7FB5-4DD5-B17C-AB846E26F8C5}" type="datetimeFigureOut">
              <a:rPr lang="en-IN" smtClean="0"/>
              <a:t>13-10-2026</a:t>
            </a:fld>
            <a:endParaRPr lang="en-IN"/>
          </a:p>
        </p:txBody>
      </p:sp>
      <p:sp>
        <p:nvSpPr>
          <p:cNvPr id="6" name="Footer Placeholder 5">
            <a:extLst>
              <a:ext uri="{FF2B5EF4-FFF2-40B4-BE49-F238E27FC236}">
                <a16:creationId xmlns:a16="http://schemas.microsoft.com/office/drawing/2014/main" id="{A5794891-FE13-FF73-6E12-FA7507CE176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7C014F4-8632-6895-DECD-5A6517FDE0B7}"/>
              </a:ext>
            </a:extLst>
          </p:cNvPr>
          <p:cNvSpPr>
            <a:spLocks noGrp="1"/>
          </p:cNvSpPr>
          <p:nvPr>
            <p:ph type="sldNum" sz="quarter" idx="12"/>
          </p:nvPr>
        </p:nvSpPr>
        <p:spPr/>
        <p:txBody>
          <a:bodyPr/>
          <a:lstStyle/>
          <a:p>
            <a:fld id="{7AE32547-746E-400C-B02F-2373D87E3FFC}" type="slidenum">
              <a:rPr lang="en-IN" smtClean="0"/>
              <a:t>‹#›</a:t>
            </a:fld>
            <a:endParaRPr lang="en-IN"/>
          </a:p>
        </p:txBody>
      </p:sp>
    </p:spTree>
    <p:extLst>
      <p:ext uri="{BB962C8B-B14F-4D97-AF65-F5344CB8AC3E}">
        <p14:creationId xmlns:p14="http://schemas.microsoft.com/office/powerpoint/2010/main" val="125794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175E9-F313-708F-8ADF-C11FFF4AEC1C}"/>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AE4E787-B5DD-3AB0-99E1-3496BEEC67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CC2F11-B796-B222-C97A-31B9E5A60C8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CC98FBB3-A4E2-DF7B-6C5B-15D1C21A42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63A30D-C30F-7AA2-F985-CFF8EAD7C6F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C3B7608-C0E9-42C3-70AD-0797A8E3BFD4}"/>
              </a:ext>
            </a:extLst>
          </p:cNvPr>
          <p:cNvSpPr>
            <a:spLocks noGrp="1"/>
          </p:cNvSpPr>
          <p:nvPr>
            <p:ph type="dt" sz="half" idx="10"/>
          </p:nvPr>
        </p:nvSpPr>
        <p:spPr/>
        <p:txBody>
          <a:bodyPr/>
          <a:lstStyle/>
          <a:p>
            <a:fld id="{DDB00B86-7FB5-4DD5-B17C-AB846E26F8C5}" type="datetimeFigureOut">
              <a:rPr lang="en-IN" smtClean="0"/>
              <a:t>13-10-2026</a:t>
            </a:fld>
            <a:endParaRPr lang="en-IN"/>
          </a:p>
        </p:txBody>
      </p:sp>
      <p:sp>
        <p:nvSpPr>
          <p:cNvPr id="8" name="Footer Placeholder 7">
            <a:extLst>
              <a:ext uri="{FF2B5EF4-FFF2-40B4-BE49-F238E27FC236}">
                <a16:creationId xmlns:a16="http://schemas.microsoft.com/office/drawing/2014/main" id="{9DAE8557-292F-1B71-F929-ABAB87478A7B}"/>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E049871-2A7B-E1AA-DEFF-8E97E47ABC64}"/>
              </a:ext>
            </a:extLst>
          </p:cNvPr>
          <p:cNvSpPr>
            <a:spLocks noGrp="1"/>
          </p:cNvSpPr>
          <p:nvPr>
            <p:ph type="sldNum" sz="quarter" idx="12"/>
          </p:nvPr>
        </p:nvSpPr>
        <p:spPr/>
        <p:txBody>
          <a:bodyPr/>
          <a:lstStyle/>
          <a:p>
            <a:fld id="{7AE32547-746E-400C-B02F-2373D87E3FFC}" type="slidenum">
              <a:rPr lang="en-IN" smtClean="0"/>
              <a:t>‹#›</a:t>
            </a:fld>
            <a:endParaRPr lang="en-IN"/>
          </a:p>
        </p:txBody>
      </p:sp>
    </p:spTree>
    <p:extLst>
      <p:ext uri="{BB962C8B-B14F-4D97-AF65-F5344CB8AC3E}">
        <p14:creationId xmlns:p14="http://schemas.microsoft.com/office/powerpoint/2010/main" val="2270423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43AC1-A2ED-5ABC-E38F-02463B2FC46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866D0DB1-D676-0283-51E5-11095CBCD784}"/>
              </a:ext>
            </a:extLst>
          </p:cNvPr>
          <p:cNvSpPr>
            <a:spLocks noGrp="1"/>
          </p:cNvSpPr>
          <p:nvPr>
            <p:ph type="dt" sz="half" idx="10"/>
          </p:nvPr>
        </p:nvSpPr>
        <p:spPr/>
        <p:txBody>
          <a:bodyPr/>
          <a:lstStyle/>
          <a:p>
            <a:fld id="{DDB00B86-7FB5-4DD5-B17C-AB846E26F8C5}" type="datetimeFigureOut">
              <a:rPr lang="en-IN" smtClean="0"/>
              <a:t>13-10-2026</a:t>
            </a:fld>
            <a:endParaRPr lang="en-IN"/>
          </a:p>
        </p:txBody>
      </p:sp>
      <p:sp>
        <p:nvSpPr>
          <p:cNvPr id="4" name="Footer Placeholder 3">
            <a:extLst>
              <a:ext uri="{FF2B5EF4-FFF2-40B4-BE49-F238E27FC236}">
                <a16:creationId xmlns:a16="http://schemas.microsoft.com/office/drawing/2014/main" id="{DE009948-38AE-9FA5-8B98-FD7DFF1A28C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7B1AEAE8-4A78-89EA-D1E0-ACA33BA2391E}"/>
              </a:ext>
            </a:extLst>
          </p:cNvPr>
          <p:cNvSpPr>
            <a:spLocks noGrp="1"/>
          </p:cNvSpPr>
          <p:nvPr>
            <p:ph type="sldNum" sz="quarter" idx="12"/>
          </p:nvPr>
        </p:nvSpPr>
        <p:spPr/>
        <p:txBody>
          <a:bodyPr/>
          <a:lstStyle/>
          <a:p>
            <a:fld id="{7AE32547-746E-400C-B02F-2373D87E3FFC}" type="slidenum">
              <a:rPr lang="en-IN" smtClean="0"/>
              <a:t>‹#›</a:t>
            </a:fld>
            <a:endParaRPr lang="en-IN"/>
          </a:p>
        </p:txBody>
      </p:sp>
    </p:spTree>
    <p:extLst>
      <p:ext uri="{BB962C8B-B14F-4D97-AF65-F5344CB8AC3E}">
        <p14:creationId xmlns:p14="http://schemas.microsoft.com/office/powerpoint/2010/main" val="332568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538950-CC7F-6160-C002-C0D62915D7CE}"/>
              </a:ext>
            </a:extLst>
          </p:cNvPr>
          <p:cNvSpPr>
            <a:spLocks noGrp="1"/>
          </p:cNvSpPr>
          <p:nvPr>
            <p:ph type="dt" sz="half" idx="10"/>
          </p:nvPr>
        </p:nvSpPr>
        <p:spPr/>
        <p:txBody>
          <a:bodyPr/>
          <a:lstStyle/>
          <a:p>
            <a:fld id="{DDB00B86-7FB5-4DD5-B17C-AB846E26F8C5}" type="datetimeFigureOut">
              <a:rPr lang="en-IN" smtClean="0"/>
              <a:t>13-10-2026</a:t>
            </a:fld>
            <a:endParaRPr lang="en-IN"/>
          </a:p>
        </p:txBody>
      </p:sp>
      <p:sp>
        <p:nvSpPr>
          <p:cNvPr id="3" name="Footer Placeholder 2">
            <a:extLst>
              <a:ext uri="{FF2B5EF4-FFF2-40B4-BE49-F238E27FC236}">
                <a16:creationId xmlns:a16="http://schemas.microsoft.com/office/drawing/2014/main" id="{5C4CE4ED-4A81-45E7-430C-9C2A7969CBAD}"/>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0BB14895-7AE0-CC16-AE8B-A4F5E356A183}"/>
              </a:ext>
            </a:extLst>
          </p:cNvPr>
          <p:cNvSpPr>
            <a:spLocks noGrp="1"/>
          </p:cNvSpPr>
          <p:nvPr>
            <p:ph type="sldNum" sz="quarter" idx="12"/>
          </p:nvPr>
        </p:nvSpPr>
        <p:spPr/>
        <p:txBody>
          <a:bodyPr/>
          <a:lstStyle/>
          <a:p>
            <a:fld id="{7AE32547-746E-400C-B02F-2373D87E3FFC}" type="slidenum">
              <a:rPr lang="en-IN" smtClean="0"/>
              <a:t>‹#›</a:t>
            </a:fld>
            <a:endParaRPr lang="en-IN"/>
          </a:p>
        </p:txBody>
      </p:sp>
    </p:spTree>
    <p:extLst>
      <p:ext uri="{BB962C8B-B14F-4D97-AF65-F5344CB8AC3E}">
        <p14:creationId xmlns:p14="http://schemas.microsoft.com/office/powerpoint/2010/main" val="3995888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FFF29-029B-FABF-F66F-5D7ECFD033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39054D5-5B81-AF2E-3F3E-9AEB41D2E5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5F0935A6-99C5-B8F4-59C5-52B04CCD82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CA5842-0D11-1BB8-7B73-0F6BAF65DF60}"/>
              </a:ext>
            </a:extLst>
          </p:cNvPr>
          <p:cNvSpPr>
            <a:spLocks noGrp="1"/>
          </p:cNvSpPr>
          <p:nvPr>
            <p:ph type="dt" sz="half" idx="10"/>
          </p:nvPr>
        </p:nvSpPr>
        <p:spPr/>
        <p:txBody>
          <a:bodyPr/>
          <a:lstStyle/>
          <a:p>
            <a:fld id="{DDB00B86-7FB5-4DD5-B17C-AB846E26F8C5}" type="datetimeFigureOut">
              <a:rPr lang="en-IN" smtClean="0"/>
              <a:t>13-10-2026</a:t>
            </a:fld>
            <a:endParaRPr lang="en-IN"/>
          </a:p>
        </p:txBody>
      </p:sp>
      <p:sp>
        <p:nvSpPr>
          <p:cNvPr id="6" name="Footer Placeholder 5">
            <a:extLst>
              <a:ext uri="{FF2B5EF4-FFF2-40B4-BE49-F238E27FC236}">
                <a16:creationId xmlns:a16="http://schemas.microsoft.com/office/drawing/2014/main" id="{8AF56666-949B-8171-6F09-CCEAA46693E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C6DDD7D-78A2-FF72-F8CF-E9E6B7C7AEC8}"/>
              </a:ext>
            </a:extLst>
          </p:cNvPr>
          <p:cNvSpPr>
            <a:spLocks noGrp="1"/>
          </p:cNvSpPr>
          <p:nvPr>
            <p:ph type="sldNum" sz="quarter" idx="12"/>
          </p:nvPr>
        </p:nvSpPr>
        <p:spPr/>
        <p:txBody>
          <a:bodyPr/>
          <a:lstStyle/>
          <a:p>
            <a:fld id="{7AE32547-746E-400C-B02F-2373D87E3FFC}" type="slidenum">
              <a:rPr lang="en-IN" smtClean="0"/>
              <a:t>‹#›</a:t>
            </a:fld>
            <a:endParaRPr lang="en-IN"/>
          </a:p>
        </p:txBody>
      </p:sp>
    </p:spTree>
    <p:extLst>
      <p:ext uri="{BB962C8B-B14F-4D97-AF65-F5344CB8AC3E}">
        <p14:creationId xmlns:p14="http://schemas.microsoft.com/office/powerpoint/2010/main" val="3259254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A4B40-B6B9-B68E-1D34-DD78C55E0D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D2DED8A-86D8-A89B-E6ED-2C7FD8E4E6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470047A-0C39-9A9A-9B68-4C63E5FEB6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4794F7-B364-B5FE-A487-AE27047DD38C}"/>
              </a:ext>
            </a:extLst>
          </p:cNvPr>
          <p:cNvSpPr>
            <a:spLocks noGrp="1"/>
          </p:cNvSpPr>
          <p:nvPr>
            <p:ph type="dt" sz="half" idx="10"/>
          </p:nvPr>
        </p:nvSpPr>
        <p:spPr/>
        <p:txBody>
          <a:bodyPr/>
          <a:lstStyle/>
          <a:p>
            <a:fld id="{DDB00B86-7FB5-4DD5-B17C-AB846E26F8C5}" type="datetimeFigureOut">
              <a:rPr lang="en-IN" smtClean="0"/>
              <a:t>13-10-2026</a:t>
            </a:fld>
            <a:endParaRPr lang="en-IN"/>
          </a:p>
        </p:txBody>
      </p:sp>
      <p:sp>
        <p:nvSpPr>
          <p:cNvPr id="6" name="Footer Placeholder 5">
            <a:extLst>
              <a:ext uri="{FF2B5EF4-FFF2-40B4-BE49-F238E27FC236}">
                <a16:creationId xmlns:a16="http://schemas.microsoft.com/office/drawing/2014/main" id="{2190CDA7-64AB-2F3B-F13C-C5D011B7781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E46E9FB-1F01-79F8-D063-F71EAE15B271}"/>
              </a:ext>
            </a:extLst>
          </p:cNvPr>
          <p:cNvSpPr>
            <a:spLocks noGrp="1"/>
          </p:cNvSpPr>
          <p:nvPr>
            <p:ph type="sldNum" sz="quarter" idx="12"/>
          </p:nvPr>
        </p:nvSpPr>
        <p:spPr/>
        <p:txBody>
          <a:bodyPr/>
          <a:lstStyle/>
          <a:p>
            <a:fld id="{7AE32547-746E-400C-B02F-2373D87E3FFC}" type="slidenum">
              <a:rPr lang="en-IN" smtClean="0"/>
              <a:t>‹#›</a:t>
            </a:fld>
            <a:endParaRPr lang="en-IN"/>
          </a:p>
        </p:txBody>
      </p:sp>
    </p:spTree>
    <p:extLst>
      <p:ext uri="{BB962C8B-B14F-4D97-AF65-F5344CB8AC3E}">
        <p14:creationId xmlns:p14="http://schemas.microsoft.com/office/powerpoint/2010/main" val="2699012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58908-787A-0C44-940C-6CB8AB8AE79D}"/>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645FDE1-0850-79AA-593F-83C599DBF30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873AE0E-831F-1822-0AC4-F1A42D82B691}"/>
              </a:ext>
            </a:extLst>
          </p:cNvPr>
          <p:cNvSpPr>
            <a:spLocks noGrp="1"/>
          </p:cNvSpPr>
          <p:nvPr>
            <p:ph type="dt" sz="half" idx="10"/>
          </p:nvPr>
        </p:nvSpPr>
        <p:spPr/>
        <p:txBody>
          <a:bodyPr/>
          <a:lstStyle/>
          <a:p>
            <a:fld id="{DDB00B86-7FB5-4DD5-B17C-AB846E26F8C5}" type="datetimeFigureOut">
              <a:rPr lang="en-IN" smtClean="0"/>
              <a:t>13-10-2026</a:t>
            </a:fld>
            <a:endParaRPr lang="en-IN"/>
          </a:p>
        </p:txBody>
      </p:sp>
      <p:sp>
        <p:nvSpPr>
          <p:cNvPr id="5" name="Footer Placeholder 4">
            <a:extLst>
              <a:ext uri="{FF2B5EF4-FFF2-40B4-BE49-F238E27FC236}">
                <a16:creationId xmlns:a16="http://schemas.microsoft.com/office/drawing/2014/main" id="{2481F9D6-2250-6808-6C35-607CA7F5EB2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BC3D82E-A7F4-3AF6-ED52-42218F5662D2}"/>
              </a:ext>
            </a:extLst>
          </p:cNvPr>
          <p:cNvSpPr>
            <a:spLocks noGrp="1"/>
          </p:cNvSpPr>
          <p:nvPr>
            <p:ph type="sldNum" sz="quarter" idx="12"/>
          </p:nvPr>
        </p:nvSpPr>
        <p:spPr/>
        <p:txBody>
          <a:bodyPr/>
          <a:lstStyle/>
          <a:p>
            <a:fld id="{7AE32547-746E-400C-B02F-2373D87E3FFC}" type="slidenum">
              <a:rPr lang="en-IN" smtClean="0"/>
              <a:t>‹#›</a:t>
            </a:fld>
            <a:endParaRPr lang="en-IN"/>
          </a:p>
        </p:txBody>
      </p:sp>
    </p:spTree>
    <p:extLst>
      <p:ext uri="{BB962C8B-B14F-4D97-AF65-F5344CB8AC3E}">
        <p14:creationId xmlns:p14="http://schemas.microsoft.com/office/powerpoint/2010/main" val="2848286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E68C3C-FFC6-48F0-10D8-14C9E0D67AA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7559438-305B-5D24-C8C2-3803DC2234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A144524-E701-5E5C-932C-92BEAA2323AB}"/>
              </a:ext>
            </a:extLst>
          </p:cNvPr>
          <p:cNvSpPr>
            <a:spLocks noGrp="1"/>
          </p:cNvSpPr>
          <p:nvPr>
            <p:ph type="dt" sz="half" idx="10"/>
          </p:nvPr>
        </p:nvSpPr>
        <p:spPr/>
        <p:txBody>
          <a:bodyPr/>
          <a:lstStyle/>
          <a:p>
            <a:fld id="{DDB00B86-7FB5-4DD5-B17C-AB846E26F8C5}" type="datetimeFigureOut">
              <a:rPr lang="en-IN" smtClean="0"/>
              <a:t>13-10-2026</a:t>
            </a:fld>
            <a:endParaRPr lang="en-IN"/>
          </a:p>
        </p:txBody>
      </p:sp>
      <p:sp>
        <p:nvSpPr>
          <p:cNvPr id="5" name="Footer Placeholder 4">
            <a:extLst>
              <a:ext uri="{FF2B5EF4-FFF2-40B4-BE49-F238E27FC236}">
                <a16:creationId xmlns:a16="http://schemas.microsoft.com/office/drawing/2014/main" id="{2558509A-C739-D056-7C9E-F58DC726395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C230AC5-AAFF-8F38-94D1-9937B57C5A1B}"/>
              </a:ext>
            </a:extLst>
          </p:cNvPr>
          <p:cNvSpPr>
            <a:spLocks noGrp="1"/>
          </p:cNvSpPr>
          <p:nvPr>
            <p:ph type="sldNum" sz="quarter" idx="12"/>
          </p:nvPr>
        </p:nvSpPr>
        <p:spPr/>
        <p:txBody>
          <a:bodyPr/>
          <a:lstStyle/>
          <a:p>
            <a:fld id="{7AE32547-746E-400C-B02F-2373D87E3FFC}" type="slidenum">
              <a:rPr lang="en-IN" smtClean="0"/>
              <a:t>‹#›</a:t>
            </a:fld>
            <a:endParaRPr lang="en-IN"/>
          </a:p>
        </p:txBody>
      </p:sp>
    </p:spTree>
    <p:extLst>
      <p:ext uri="{BB962C8B-B14F-4D97-AF65-F5344CB8AC3E}">
        <p14:creationId xmlns:p14="http://schemas.microsoft.com/office/powerpoint/2010/main" val="2874772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3000">
              <a:srgbClr val="A3BDD9"/>
            </a:gs>
            <a:gs pos="87000">
              <a:schemeClr val="accent5">
                <a:lumMod val="67000"/>
              </a:schemeClr>
            </a:gs>
            <a:gs pos="7000">
              <a:schemeClr val="bg1"/>
            </a:gs>
            <a:gs pos="43000">
              <a:schemeClr val="accent1">
                <a:lumMod val="20000"/>
                <a:lumOff val="8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B7144F-F771-8EF1-AAF4-0A99D9D849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C48286E-968E-E6BF-5533-9F864FD8B6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6EF0964-4EEF-8A71-0F61-7F0B7CC473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B00B86-7FB5-4DD5-B17C-AB846E26F8C5}" type="datetimeFigureOut">
              <a:rPr lang="en-IN" smtClean="0"/>
              <a:t>13-10-2026</a:t>
            </a:fld>
            <a:endParaRPr lang="en-IN"/>
          </a:p>
        </p:txBody>
      </p:sp>
      <p:sp>
        <p:nvSpPr>
          <p:cNvPr id="5" name="Footer Placeholder 4">
            <a:extLst>
              <a:ext uri="{FF2B5EF4-FFF2-40B4-BE49-F238E27FC236}">
                <a16:creationId xmlns:a16="http://schemas.microsoft.com/office/drawing/2014/main" id="{48AD50A2-FE44-1FD6-EEBE-CBB3FB182E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ACB63698-7330-A8AE-9E78-4FED29DC09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E32547-746E-400C-B02F-2373D87E3FFC}" type="slidenum">
              <a:rPr lang="en-IN" smtClean="0"/>
              <a:t>‹#›</a:t>
            </a:fld>
            <a:endParaRPr lang="en-IN"/>
          </a:p>
        </p:txBody>
      </p:sp>
    </p:spTree>
    <p:extLst>
      <p:ext uri="{BB962C8B-B14F-4D97-AF65-F5344CB8AC3E}">
        <p14:creationId xmlns:p14="http://schemas.microsoft.com/office/powerpoint/2010/main" val="560119789"/>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1.mp3"/><Relationship Id="rId7" Type="http://schemas.openxmlformats.org/officeDocument/2006/relationships/image" Target="../media/image1.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slideLayout" Target="../slideLayouts/slideLayout1.xml"/><Relationship Id="rId5" Type="http://schemas.openxmlformats.org/officeDocument/2006/relationships/audio" Target="../media/media2.mp3"/><Relationship Id="rId10" Type="http://schemas.openxmlformats.org/officeDocument/2006/relationships/image" Target="../media/image4.png"/><Relationship Id="rId4" Type="http://schemas.microsoft.com/office/2007/relationships/media" Target="../media/media2.mp3"/><Relationship Id="rId9"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4.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5.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6.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8.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9.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10.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1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1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1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14.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15.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16.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1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18.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19.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20.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2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2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2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24.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25.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26.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2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28.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29.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30.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3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3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 Id="rId9" Type="http://schemas.openxmlformats.org/officeDocument/2006/relationships/image" Target="../media/image16.svg"/></Relationships>
</file>

<file path=ppt/slides/_rels/slide33.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33.xml"/><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16.svg"/><Relationship Id="rId4" Type="http://schemas.openxmlformats.org/officeDocument/2006/relationships/slideLayout" Target="../slideLayouts/slideLayout1.xml"/><Relationship Id="rId9" Type="http://schemas.openxmlformats.org/officeDocument/2006/relationships/image" Target="../media/image18.png"/></Relationships>
</file>

<file path=ppt/slides/_rels/slide3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34.xml"/><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21.jpg"/><Relationship Id="rId4" Type="http://schemas.openxmlformats.org/officeDocument/2006/relationships/slideLayout" Target="../slideLayouts/slideLayout1.xml"/><Relationship Id="rId9" Type="http://schemas.openxmlformats.org/officeDocument/2006/relationships/image" Target="../media/image20.jpg"/></Relationships>
</file>

<file path=ppt/slides/_rels/slide35.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35.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 Id="rId9" Type="http://schemas.openxmlformats.org/officeDocument/2006/relationships/image" Target="../media/image23.jpg"/></Relationships>
</file>

<file path=ppt/slides/_rels/slide36.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36.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 Id="rId9" Type="http://schemas.openxmlformats.org/officeDocument/2006/relationships/image" Target="../media/image22.svg"/></Relationships>
</file>

<file path=ppt/slides/_rels/slide37.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3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38.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39.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40.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4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jpg"/><Relationship Id="rId2" Type="http://schemas.microsoft.com/office/2007/relationships/media" Target="../media/media1.mp3"/><Relationship Id="rId1" Type="http://schemas.openxmlformats.org/officeDocument/2006/relationships/tags" Target="../tags/tag4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xml"/><Relationship Id="rId1" Type="http://schemas.openxmlformats.org/officeDocument/2006/relationships/tags" Target="../tags/tag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7"/>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347588" y="1196574"/>
            <a:ext cx="11496823" cy="1323439"/>
          </a:xfrm>
          <a:prstGeom prst="rect">
            <a:avLst/>
          </a:prstGeom>
          <a:noFill/>
        </p:spPr>
        <p:txBody>
          <a:bodyPr wrap="square">
            <a:spAutoFit/>
          </a:bodyPr>
          <a:lstStyle/>
          <a:p>
            <a:pPr algn="ctr"/>
            <a:r>
              <a:rPr lang="en-US" sz="36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Prevention of the Fatigue Crack Propagation Mode of Failure in Welded Components and Structures</a:t>
            </a:r>
            <a:r>
              <a:rPr lang="en-US" sz="4400" dirty="0">
                <a:solidFill>
                  <a:srgbClr val="C00000"/>
                </a:solidFill>
                <a:effectLst>
                  <a:outerShdw blurRad="38100" dist="38100" dir="2700000" algn="tl">
                    <a:srgbClr val="000000">
                      <a:alpha val="43137"/>
                    </a:srgbClr>
                  </a:outerShdw>
                </a:effectLst>
              </a:rPr>
              <a:t>.</a:t>
            </a:r>
            <a:endParaRPr lang="en-IN" sz="4400" dirty="0">
              <a:solidFill>
                <a:srgbClr val="C00000"/>
              </a:solidFill>
              <a:effectLst>
                <a:outerShdw blurRad="38100" dist="38100" dir="2700000" algn="tl">
                  <a:srgbClr val="000000">
                    <a:alpha val="43137"/>
                  </a:srgbClr>
                </a:outerShdw>
              </a:effectLst>
            </a:endParaRPr>
          </a:p>
        </p:txBody>
      </p:sp>
      <p:sp>
        <p:nvSpPr>
          <p:cNvPr id="9" name="TextBox 8">
            <a:extLst>
              <a:ext uri="{FF2B5EF4-FFF2-40B4-BE49-F238E27FC236}">
                <a16:creationId xmlns:a16="http://schemas.microsoft.com/office/drawing/2014/main" id="{499561AC-F25A-D6A7-1810-107462BD0A64}"/>
              </a:ext>
            </a:extLst>
          </p:cNvPr>
          <p:cNvSpPr txBox="1"/>
          <p:nvPr/>
        </p:nvSpPr>
        <p:spPr>
          <a:xfrm>
            <a:off x="0" y="3114261"/>
            <a:ext cx="12149211" cy="2308324"/>
          </a:xfrm>
          <a:prstGeom prst="rect">
            <a:avLst/>
          </a:prstGeom>
          <a:noFill/>
        </p:spPr>
        <p:txBody>
          <a:bodyPr wrap="square">
            <a:spAutoFit/>
          </a:bodyPr>
          <a:lstStyle/>
          <a:p>
            <a:pPr algn="just"/>
            <a:r>
              <a:rPr lang="en-U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lecture, investigating the failure mode of welded components and structures, if aspects of overload are ruled out, when, subsequently, the most likely mechanism of failure to come into consideration is that of fatigue. </a:t>
            </a:r>
          </a:p>
          <a:p>
            <a:pPr algn="just"/>
            <a:endParaRPr lang="en-U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r>
              <a:rPr lang="en-US"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Lecture by DR E. J. FRANCE --- M.WELD.I --- FIMMM --- C.Eng. </a:t>
            </a: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pic>
        <p:nvPicPr>
          <p:cNvPr id="2" name="Background Music">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0"/>
          <a:stretch>
            <a:fillRect/>
          </a:stretch>
        </p:blipFill>
        <p:spPr>
          <a:xfrm>
            <a:off x="182880" y="182880"/>
            <a:ext cx="457200" cy="457200"/>
          </a:xfrm>
          <a:prstGeom prst="rect">
            <a:avLst/>
          </a:prstGeom>
        </p:spPr>
      </p:pic>
    </p:spTree>
    <p:custDataLst>
      <p:tags r:id="rId1"/>
    </p:custDataLst>
    <p:extLst>
      <p:ext uri="{BB962C8B-B14F-4D97-AF65-F5344CB8AC3E}">
        <p14:creationId xmlns:p14="http://schemas.microsoft.com/office/powerpoint/2010/main" val="2040037531"/>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1"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p:bldLst>
  </p:timing>
  <p:extLst>
    <p:ext uri="{E180D4A7-C9FB-4DFB-919C-405C955672EB}">
      <p14:showEvtLst xmlns:p14="http://schemas.microsoft.com/office/powerpoint/2010/main">
        <p14:playEvt time="23" objId="1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0" y="927652"/>
            <a:ext cx="11844411" cy="707886"/>
          </a:xfrm>
          <a:prstGeom prst="rect">
            <a:avLst/>
          </a:prstGeom>
          <a:noFill/>
        </p:spPr>
        <p:txBody>
          <a:bodyPr wrap="square">
            <a:spAutoFit/>
          </a:bodyPr>
          <a:lstStyle/>
          <a:p>
            <a:r>
              <a:rPr lang="en-US" sz="40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Purpose of This Lecture.</a:t>
            </a:r>
            <a:endParaRPr lang="en-IN" sz="4000" dirty="0">
              <a:solidFill>
                <a:srgbClr val="C00000"/>
              </a:solidFill>
              <a:effectLst>
                <a:outerShdw blurRad="38100" dist="38100" dir="2700000" algn="tl">
                  <a:srgbClr val="000000">
                    <a:alpha val="43137"/>
                  </a:srgbClr>
                </a:outerShdw>
              </a:effectLst>
            </a:endParaRPr>
          </a:p>
        </p:txBody>
      </p:sp>
      <p:sp>
        <p:nvSpPr>
          <p:cNvPr id="9" name="TextBox 8">
            <a:extLst>
              <a:ext uri="{FF2B5EF4-FFF2-40B4-BE49-F238E27FC236}">
                <a16:creationId xmlns:a16="http://schemas.microsoft.com/office/drawing/2014/main" id="{499561AC-F25A-D6A7-1810-107462BD0A64}"/>
              </a:ext>
            </a:extLst>
          </p:cNvPr>
          <p:cNvSpPr txBox="1"/>
          <p:nvPr/>
        </p:nvSpPr>
        <p:spPr>
          <a:xfrm>
            <a:off x="0" y="1948070"/>
            <a:ext cx="12149211" cy="3785652"/>
          </a:xfrm>
          <a:prstGeom prst="rect">
            <a:avLst/>
          </a:prstGeom>
          <a:noFill/>
        </p:spPr>
        <p:txBody>
          <a:bodyPr wrap="square">
            <a:spAutoFit/>
          </a:bodyPr>
          <a:lstStyle/>
          <a:p>
            <a:pPr marL="342900" indent="-342900" algn="just">
              <a:buFont typeface="Arial" panose="020B0604020202020204" pitchFamily="34" charset="0"/>
              <a:buChar char="•"/>
            </a:pPr>
            <a:r>
              <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 addition, to the scientific content of this lecture, it contains essential information that is especially targeted at the designer of welded structure, as well as, at other scientists and engineers.  Further, it is the “purpose” of this lecture, also, to show the designer what must be physically carried out correctly, in order, to obtain maximum “functionality” from the resulting welded structure and its design. </a:t>
            </a:r>
          </a:p>
          <a:p>
            <a:pPr marL="342900" indent="-342900" algn="just">
              <a:buFont typeface="Arial" panose="020B0604020202020204" pitchFamily="34" charset="0"/>
              <a:buChar char="•"/>
            </a:pPr>
            <a:r>
              <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lecture will also reveal the sad fact that designers have never received a welded structure that gives maximum functionality, exemplified by the premature / catastrophic failures that have happened over the years, derived especially from fatigue phenomena, for example, the failure of the Alexander L. Kielland Oil Platform in 1980 by fatigue crack propagation mechanisms coming into being and operating. </a:t>
            </a: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Tree>
    <p:custDataLst>
      <p:tags r:id="rId1"/>
    </p:custDataLst>
    <p:extLst>
      <p:ext uri="{BB962C8B-B14F-4D97-AF65-F5344CB8AC3E}">
        <p14:creationId xmlns:p14="http://schemas.microsoft.com/office/powerpoint/2010/main" val="3660348129"/>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7"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p:bldLst>
  </p:timing>
  <p:extLst>
    <p:ext uri="{E180D4A7-C9FB-4DFB-919C-405C955672EB}">
      <p14:showEvtLst xmlns:p14="http://schemas.microsoft.com/office/powerpoint/2010/main">
        <p14:playEvt time="23" objId="12"/>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347588" y="1196574"/>
            <a:ext cx="11496823" cy="523220"/>
          </a:xfrm>
          <a:prstGeom prst="rect">
            <a:avLst/>
          </a:prstGeom>
          <a:noFill/>
        </p:spPr>
        <p:txBody>
          <a:bodyPr wrap="square">
            <a:spAutoFit/>
          </a:bodyPr>
          <a:lstStyle/>
          <a:p>
            <a:r>
              <a:rPr lang="en-US" sz="28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Most Important Facts To Remember Regarding Welding Engineering.</a:t>
            </a:r>
            <a:endParaRPr lang="en-IN" sz="2800" dirty="0">
              <a:solidFill>
                <a:srgbClr val="C00000"/>
              </a:solidFill>
              <a:effectLst>
                <a:outerShdw blurRad="38100" dist="38100" dir="2700000" algn="tl">
                  <a:srgbClr val="000000">
                    <a:alpha val="43137"/>
                  </a:srgbClr>
                </a:outerShdw>
              </a:effectLst>
            </a:endParaRPr>
          </a:p>
        </p:txBody>
      </p:sp>
      <p:sp>
        <p:nvSpPr>
          <p:cNvPr id="9" name="TextBox 8">
            <a:extLst>
              <a:ext uri="{FF2B5EF4-FFF2-40B4-BE49-F238E27FC236}">
                <a16:creationId xmlns:a16="http://schemas.microsoft.com/office/drawing/2014/main" id="{499561AC-F25A-D6A7-1810-107462BD0A64}"/>
              </a:ext>
            </a:extLst>
          </p:cNvPr>
          <p:cNvSpPr txBox="1"/>
          <p:nvPr/>
        </p:nvSpPr>
        <p:spPr>
          <a:xfrm>
            <a:off x="0" y="1961322"/>
            <a:ext cx="12149211" cy="4524315"/>
          </a:xfrm>
          <a:prstGeom prst="rect">
            <a:avLst/>
          </a:prstGeom>
          <a:noFill/>
        </p:spPr>
        <p:txBody>
          <a:bodyPr wrap="square">
            <a:spAutoFit/>
          </a:bodyPr>
          <a:lstStyle/>
          <a:p>
            <a:pPr marL="342900" indent="-342900" algn="just">
              <a:buFont typeface="Arial" panose="020B0604020202020204" pitchFamily="34" charset="0"/>
              <a:buChar char="•"/>
            </a:pPr>
            <a:r>
              <a:rPr lang="en-GB" sz="2400" dirty="0">
                <a:latin typeface="Times New Roman" panose="02020603050405020304" pitchFamily="18" charset="0"/>
                <a:cs typeface="Times New Roman" panose="02020603050405020304" pitchFamily="18" charset="0"/>
              </a:rPr>
              <a:t>Welding engineering is an empirical science, only, it is not a pure science. The statement means that it is inevitable one needs to develop and qualify weld procedure for application to fabricate a welded structure, this is fundamental to the subject and discipline. It is non-scientific therefore and complete nonsense to advocate one can apply welding processes to any joint without reference to a weld procedure and expect the right result. ( By comparison, it is nonsensical to say, I do not need to breathe to be alive as a human being ).    </a:t>
            </a:r>
          </a:p>
          <a:p>
            <a:pPr marL="342900" indent="-342900" algn="just">
              <a:buFont typeface="Arial" panose="020B0604020202020204" pitchFamily="34" charset="0"/>
              <a:buChar char="•"/>
            </a:pPr>
            <a:r>
              <a:rPr lang="en-GB" sz="2400" dirty="0">
                <a:latin typeface="Times New Roman" panose="02020603050405020304" pitchFamily="18" charset="0"/>
                <a:cs typeface="Times New Roman" panose="02020603050405020304" pitchFamily="18" charset="0"/>
              </a:rPr>
              <a:t>A welded joint consists of a material condition, such as microstructure in pure metal and metal alloys, together with a physical condition, such as fusion characteristics, both conditions with their associated imperfections.</a:t>
            </a:r>
          </a:p>
          <a:p>
            <a:pPr marL="342900" indent="-342900" algn="just">
              <a:buFont typeface="Arial" panose="020B0604020202020204" pitchFamily="34" charset="0"/>
              <a:buChar char="•"/>
            </a:pPr>
            <a:r>
              <a:rPr lang="en-GB" sz="2400" dirty="0">
                <a:latin typeface="Times New Roman" panose="02020603050405020304" pitchFamily="18" charset="0"/>
                <a:cs typeface="Times New Roman" panose="02020603050405020304" pitchFamily="18" charset="0"/>
              </a:rPr>
              <a:t>The objective for all welding personnel in welding engineering is to deliver “as welded” what is known as “The Common Objective”, which is a welded joint with the lowest level of imperfection in its material and physical condition.  </a:t>
            </a: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Tree>
    <p:custDataLst>
      <p:tags r:id="rId1"/>
    </p:custDataLst>
    <p:extLst>
      <p:ext uri="{BB962C8B-B14F-4D97-AF65-F5344CB8AC3E}">
        <p14:creationId xmlns:p14="http://schemas.microsoft.com/office/powerpoint/2010/main" val="1592708797"/>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9"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p:bldLst>
  </p:timing>
  <p:extLst>
    <p:ext uri="{E180D4A7-C9FB-4DFB-919C-405C955672EB}">
      <p14:showEvtLst xmlns:p14="http://schemas.microsoft.com/office/powerpoint/2010/main">
        <p14:playEvt time="23" objId="12"/>
      </p14:showEvt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347588" y="1196574"/>
            <a:ext cx="11496823" cy="954107"/>
          </a:xfrm>
          <a:prstGeom prst="rect">
            <a:avLst/>
          </a:prstGeom>
          <a:noFill/>
        </p:spPr>
        <p:txBody>
          <a:bodyPr wrap="square">
            <a:spAutoFit/>
          </a:bodyPr>
          <a:lstStyle/>
          <a:p>
            <a:r>
              <a:rPr lang="en-US" sz="28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Working Definition of Premature/Catastrophic Failure Derived from Fatigue, for a Welded Component and or Structure.</a:t>
            </a:r>
            <a:endParaRPr lang="en-IN" sz="2800" dirty="0">
              <a:solidFill>
                <a:srgbClr val="C00000"/>
              </a:solidFill>
              <a:effectLst>
                <a:outerShdw blurRad="38100" dist="38100" dir="2700000" algn="tl">
                  <a:srgbClr val="000000">
                    <a:alpha val="43137"/>
                  </a:srgbClr>
                </a:outerShdw>
              </a:effectLst>
            </a:endParaRPr>
          </a:p>
        </p:txBody>
      </p:sp>
      <p:sp>
        <p:nvSpPr>
          <p:cNvPr id="9" name="TextBox 8">
            <a:extLst>
              <a:ext uri="{FF2B5EF4-FFF2-40B4-BE49-F238E27FC236}">
                <a16:creationId xmlns:a16="http://schemas.microsoft.com/office/drawing/2014/main" id="{499561AC-F25A-D6A7-1810-107462BD0A64}"/>
              </a:ext>
            </a:extLst>
          </p:cNvPr>
          <p:cNvSpPr txBox="1"/>
          <p:nvPr/>
        </p:nvSpPr>
        <p:spPr>
          <a:xfrm>
            <a:off x="0" y="2557673"/>
            <a:ext cx="12192000" cy="1938992"/>
          </a:xfrm>
          <a:prstGeom prst="rect">
            <a:avLst/>
          </a:prstGeom>
          <a:noFill/>
        </p:spPr>
        <p:txBody>
          <a:bodyPr wrap="square">
            <a:spAutoFit/>
          </a:bodyPr>
          <a:lstStyle/>
          <a:p>
            <a:pPr marL="457200" indent="-457200" algn="just">
              <a:buFont typeface="Arial" panose="020B0604020202020204" pitchFamily="34" charset="0"/>
              <a:buChar char="•"/>
            </a:pPr>
            <a:r>
              <a:rPr lang="en-GB" sz="2400" dirty="0">
                <a:latin typeface="Times New Roman" panose="02020603050405020304" pitchFamily="18" charset="0"/>
                <a:cs typeface="Times New Roman" panose="02020603050405020304" pitchFamily="18" charset="0"/>
              </a:rPr>
              <a:t>The working definition of a catastrophic failure to be used in this lecture / presentation is as follows :-</a:t>
            </a:r>
          </a:p>
          <a:p>
            <a:pPr marL="457200" indent="-457200" algn="just">
              <a:buFont typeface="Arial" panose="020B0604020202020204" pitchFamily="34" charset="0"/>
              <a:buChar char="•"/>
            </a:pPr>
            <a:r>
              <a:rPr lang="en-GB" sz="2400" dirty="0">
                <a:latin typeface="Times New Roman" panose="02020603050405020304" pitchFamily="18" charset="0"/>
                <a:cs typeface="Times New Roman" panose="02020603050405020304" pitchFamily="18" charset="0"/>
              </a:rPr>
              <a:t>“A catastrophic fatigue failure is where a welded component and or structure suffers premature lack of function, in relation to its designated design life, derived from fatigue crack propagation  mechanisms that come into being and operate”. </a:t>
            </a: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Tree>
    <p:custDataLst>
      <p:tags r:id="rId1"/>
    </p:custDataLst>
    <p:extLst>
      <p:ext uri="{BB962C8B-B14F-4D97-AF65-F5344CB8AC3E}">
        <p14:creationId xmlns:p14="http://schemas.microsoft.com/office/powerpoint/2010/main" val="3345894200"/>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0"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p:bldLst>
  </p:timing>
  <p:extLst>
    <p:ext uri="{E180D4A7-C9FB-4DFB-919C-405C955672EB}">
      <p14:showEvtLst xmlns:p14="http://schemas.microsoft.com/office/powerpoint/2010/main">
        <p14:playEvt time="23" objId="12"/>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347588" y="1196574"/>
            <a:ext cx="11496823" cy="1384995"/>
          </a:xfrm>
          <a:prstGeom prst="rect">
            <a:avLst/>
          </a:prstGeom>
          <a:noFill/>
        </p:spPr>
        <p:txBody>
          <a:bodyPr wrap="square">
            <a:spAutoFit/>
          </a:bodyPr>
          <a:lstStyle/>
          <a:p>
            <a:pPr algn="just"/>
            <a:r>
              <a:rPr lang="en-US" sz="28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Objective of this Investigation is to Examine, What it is Understood to be Fact Behind the Conjecture and or Currently Held View, That Fatigue Forms a Major Source of Failure of Welded Structures. </a:t>
            </a:r>
            <a:endParaRPr lang="en-IN" sz="2800" dirty="0">
              <a:solidFill>
                <a:srgbClr val="C00000"/>
              </a:solidFill>
              <a:effectLst>
                <a:outerShdw blurRad="38100" dist="38100" dir="2700000" algn="tl">
                  <a:srgbClr val="000000">
                    <a:alpha val="43137"/>
                  </a:srgbClr>
                </a:outerShdw>
              </a:effectLst>
            </a:endParaRPr>
          </a:p>
        </p:txBody>
      </p:sp>
      <p:sp>
        <p:nvSpPr>
          <p:cNvPr id="9" name="TextBox 8">
            <a:extLst>
              <a:ext uri="{FF2B5EF4-FFF2-40B4-BE49-F238E27FC236}">
                <a16:creationId xmlns:a16="http://schemas.microsoft.com/office/drawing/2014/main" id="{499561AC-F25A-D6A7-1810-107462BD0A64}"/>
              </a:ext>
            </a:extLst>
          </p:cNvPr>
          <p:cNvSpPr txBox="1"/>
          <p:nvPr/>
        </p:nvSpPr>
        <p:spPr>
          <a:xfrm>
            <a:off x="0" y="2743205"/>
            <a:ext cx="12149211" cy="4154984"/>
          </a:xfrm>
          <a:prstGeom prst="rect">
            <a:avLst/>
          </a:prstGeom>
          <a:noFill/>
        </p:spPr>
        <p:txBody>
          <a:bodyPr wrap="square">
            <a:spAutoFit/>
          </a:bodyPr>
          <a:lstStyle/>
          <a:p>
            <a:pPr marL="457200" indent="-457200" algn="just">
              <a:buFont typeface="Arial" panose="020B0604020202020204" pitchFamily="34" charset="0"/>
              <a:buChar char="•"/>
            </a:pPr>
            <a:r>
              <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If we can successfully delve into the facts concerning the fatigue failure of welded structures and indeed components, then it should provide the opportunity to derive improved preventative measures during the welded construction phase of a product. </a:t>
            </a:r>
          </a:p>
          <a:p>
            <a:pPr marL="457200" indent="-457200" algn="just">
              <a:buFont typeface="Arial" panose="020B0604020202020204" pitchFamily="34" charset="0"/>
              <a:buChar char="•"/>
            </a:pPr>
            <a:r>
              <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Research of the scientific literature suggests that there is, in general, three distinct modes of failure of welded structures. These are the following:- </a:t>
            </a:r>
          </a:p>
          <a:p>
            <a:pPr marL="457200" indent="-457200" algn="just">
              <a:buFont typeface="Arial" panose="020B0604020202020204" pitchFamily="34" charset="0"/>
              <a:buChar char="•"/>
            </a:pPr>
            <a:r>
              <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No.1 --- Overload - which includes plastic deformation aspects and or features of brittle fracture.</a:t>
            </a:r>
          </a:p>
          <a:p>
            <a:pPr marL="457200" indent="-457200" algn="just">
              <a:buFont typeface="Arial" panose="020B0604020202020204" pitchFamily="34" charset="0"/>
              <a:buChar char="•"/>
            </a:pPr>
            <a:r>
              <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No. 2 --- General and </a:t>
            </a:r>
            <a:r>
              <a:rPr lang="en-US" sz="24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localised</a:t>
            </a:r>
            <a:r>
              <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corrosion of structure – suggested as leading to genuine overload ( from loss of cross section) and or corrosion fatigue phenomena.</a:t>
            </a:r>
          </a:p>
          <a:p>
            <a:pPr marL="457200" indent="-457200" algn="just">
              <a:buFont typeface="Arial" panose="020B0604020202020204" pitchFamily="34" charset="0"/>
              <a:buChar char="•"/>
            </a:pPr>
            <a:r>
              <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No. 3 --- Fatigue crack propagation mechanisms that come into being and operate.</a:t>
            </a:r>
          </a:p>
          <a:p>
            <a:pPr marL="457200" indent="-457200" algn="just">
              <a:buFont typeface="Arial" panose="020B0604020202020204" pitchFamily="34" charset="0"/>
              <a:buChar char="•"/>
            </a:pPr>
            <a:endPar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Tree>
    <p:custDataLst>
      <p:tags r:id="rId1"/>
    </p:custDataLst>
    <p:extLst>
      <p:ext uri="{BB962C8B-B14F-4D97-AF65-F5344CB8AC3E}">
        <p14:creationId xmlns:p14="http://schemas.microsoft.com/office/powerpoint/2010/main" val="420145274"/>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8"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p:bldLst>
  </p:timing>
  <p:extLst>
    <p:ext uri="{E180D4A7-C9FB-4DFB-919C-405C955672EB}">
      <p14:showEvtLst xmlns:p14="http://schemas.microsoft.com/office/powerpoint/2010/main">
        <p14:playEvt time="23" objId="12"/>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139148" y="927652"/>
            <a:ext cx="11705263" cy="1200329"/>
          </a:xfrm>
          <a:prstGeom prst="rect">
            <a:avLst/>
          </a:prstGeom>
          <a:noFill/>
        </p:spPr>
        <p:txBody>
          <a:bodyPr wrap="square">
            <a:spAutoFit/>
          </a:bodyPr>
          <a:lstStyle/>
          <a:p>
            <a:pPr algn="just"/>
            <a:r>
              <a:rPr lang="en-GB" sz="2400" b="1" dirty="0">
                <a:solidFill>
                  <a:srgbClr val="FF0000"/>
                </a:solidFill>
                <a:latin typeface="Times New Roman" panose="02020603050405020304" pitchFamily="18" charset="0"/>
                <a:ea typeface="+mj-ea"/>
                <a:cs typeface="Times New Roman" panose="02020603050405020304" pitchFamily="18" charset="0"/>
              </a:rPr>
              <a:t>The lecture is therefore focusing upon aspects of those features of “fatigue behaviour” which can be influenced such that the welded structure, has the ability, to survive service conditions for the designated design lifetime</a:t>
            </a:r>
            <a:r>
              <a:rPr lang="en-US" sz="24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n-IN" sz="24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499561AC-F25A-D6A7-1810-107462BD0A64}"/>
              </a:ext>
            </a:extLst>
          </p:cNvPr>
          <p:cNvSpPr txBox="1"/>
          <p:nvPr/>
        </p:nvSpPr>
        <p:spPr>
          <a:xfrm>
            <a:off x="69574" y="2305878"/>
            <a:ext cx="12122426" cy="3477875"/>
          </a:xfrm>
          <a:prstGeom prst="rect">
            <a:avLst/>
          </a:prstGeom>
          <a:noFill/>
        </p:spPr>
        <p:txBody>
          <a:bodyPr wrap="square">
            <a:spAutoFit/>
          </a:bodyPr>
          <a:lstStyle/>
          <a:p>
            <a:pPr marL="457200" indent="-457200" algn="just">
              <a:buFont typeface="Arial" panose="020B0604020202020204" pitchFamily="34" charset="0"/>
              <a:buChar char="•"/>
            </a:pPr>
            <a:r>
              <a:rPr lang="en-GB" sz="2000" dirty="0">
                <a:latin typeface="Times New Roman" panose="02020603050405020304" pitchFamily="18" charset="0"/>
                <a:cs typeface="Times New Roman" panose="02020603050405020304" pitchFamily="18" charset="0"/>
              </a:rPr>
              <a:t>Question : What are these aspects of fatigue that we need to investigate?</a:t>
            </a:r>
          </a:p>
          <a:p>
            <a:pPr marL="457200" indent="-457200" algn="just">
              <a:buFont typeface="Arial" panose="020B0604020202020204" pitchFamily="34" charset="0"/>
              <a:buChar char="•"/>
            </a:pPr>
            <a:r>
              <a:rPr lang="en-GB" sz="2000" dirty="0">
                <a:latin typeface="Times New Roman" panose="02020603050405020304" pitchFamily="18" charset="0"/>
                <a:cs typeface="Times New Roman" panose="02020603050405020304" pitchFamily="18" charset="0"/>
              </a:rPr>
              <a:t>Answer: These aspects are termed “Defective Origins” and to define them further : if these “Defective Origins” are prevented from coming into existence during the construction phase, then the welded structure has the highest probability of surviving the designated design and working lifetime.</a:t>
            </a:r>
          </a:p>
          <a:p>
            <a:pPr marL="457200" indent="-457200" algn="just">
              <a:buFont typeface="Arial" panose="020B0604020202020204" pitchFamily="34" charset="0"/>
              <a:buChar char="•"/>
            </a:pPr>
            <a:r>
              <a:rPr lang="en-GB" sz="2000" dirty="0">
                <a:latin typeface="Times New Roman" panose="02020603050405020304" pitchFamily="18" charset="0"/>
                <a:cs typeface="Times New Roman" panose="02020603050405020304" pitchFamily="18" charset="0"/>
              </a:rPr>
              <a:t>Question: What does this fabrication requirement impose upon and mean for the designer of the welded structure?</a:t>
            </a:r>
          </a:p>
          <a:p>
            <a:pPr marL="457200" indent="-457200" algn="just">
              <a:buFont typeface="Arial" panose="020B0604020202020204" pitchFamily="34" charset="0"/>
              <a:buChar char="•"/>
            </a:pPr>
            <a:r>
              <a:rPr lang="en-GB" sz="2000" dirty="0">
                <a:latin typeface="Times New Roman" panose="02020603050405020304" pitchFamily="18" charset="0"/>
                <a:cs typeface="Times New Roman" panose="02020603050405020304" pitchFamily="18" charset="0"/>
              </a:rPr>
              <a:t>Answer : The designer must be confident and assured that certain design assumptions can be made, i.e. without these “Defective Origins“ completely undermining the working performance of the welded structure. Any designer should be able to and be entitled to make assumptions for their design to function satisfactorily, however, the “Defective Origins” must be absent in the welded structure.  </a:t>
            </a:r>
          </a:p>
          <a:p>
            <a:pPr marL="457200" indent="-457200" algn="just">
              <a:buFont typeface="Arial" panose="020B0604020202020204" pitchFamily="34" charset="0"/>
              <a:buChar char="•"/>
            </a:pPr>
            <a:r>
              <a:rPr lang="en-GB" sz="2000" dirty="0">
                <a:latin typeface="Times New Roman" panose="02020603050405020304" pitchFamily="18" charset="0"/>
                <a:cs typeface="Times New Roman" panose="02020603050405020304" pitchFamily="18" charset="0"/>
              </a:rPr>
              <a:t>Let us now investigate the 3 modes of failure in terms of “Defective Origins”.      </a:t>
            </a: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Tree>
    <p:custDataLst>
      <p:tags r:id="rId1"/>
    </p:custDataLst>
    <p:extLst>
      <p:ext uri="{BB962C8B-B14F-4D97-AF65-F5344CB8AC3E}">
        <p14:creationId xmlns:p14="http://schemas.microsoft.com/office/powerpoint/2010/main" val="4072949269"/>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circle(in)">
                                      <p:cBhvr>
                                        <p:cTn id="11" dur="2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7"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p:bldLst>
  </p:timing>
  <p:extLst>
    <p:ext uri="{E180D4A7-C9FB-4DFB-919C-405C955672EB}">
      <p14:showEvtLst xmlns:p14="http://schemas.microsoft.com/office/powerpoint/2010/main">
        <p14:playEvt time="23" objId="12"/>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347588" y="826530"/>
            <a:ext cx="11496823" cy="1815882"/>
          </a:xfrm>
          <a:prstGeom prst="rect">
            <a:avLst/>
          </a:prstGeom>
          <a:noFill/>
        </p:spPr>
        <p:txBody>
          <a:bodyPr wrap="square">
            <a:spAutoFit/>
          </a:bodyPr>
          <a:lstStyle/>
          <a:p>
            <a:pPr algn="just"/>
            <a:r>
              <a:rPr lang="en-US" sz="28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Mode of Failure : --- No.1 --- Overload : This Mode of Failure Can be Associated with Plastic Deformation Effects and or Complete Brittleness. --- Below, Plastic Deformation Effects Due to Loading Beyond the Yield Point of the Structural Steel.</a:t>
            </a:r>
            <a:endParaRPr lang="en-IN" sz="28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pic>
        <p:nvPicPr>
          <p:cNvPr id="2" name="Content Placeholder 4">
            <a:extLst>
              <a:ext uri="{FF2B5EF4-FFF2-40B4-BE49-F238E27FC236}">
                <a16:creationId xmlns:a16="http://schemas.microsoft.com/office/drawing/2014/main" id="{69F8C4CA-3ED1-D454-8141-0F4511A639C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81085" y="2655991"/>
            <a:ext cx="6685934" cy="4001729"/>
          </a:xfrm>
          <a:prstGeom prst="rect">
            <a:avLst/>
          </a:prstGeom>
        </p:spPr>
      </p:pic>
    </p:spTree>
    <p:custDataLst>
      <p:tags r:id="rId1"/>
    </p:custDataLst>
    <p:extLst>
      <p:ext uri="{BB962C8B-B14F-4D97-AF65-F5344CB8AC3E}">
        <p14:creationId xmlns:p14="http://schemas.microsoft.com/office/powerpoint/2010/main" val="3957282596"/>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inVertic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7" repeatCount="indefinite" fill="hold" display="0">
                  <p:stCondLst>
                    <p:cond delay="indefinite"/>
                  </p:stCondLst>
                  <p:endCondLst>
                    <p:cond evt="onStopAudio" delay="0">
                      <p:tgtEl>
                        <p:sldTgt/>
                      </p:tgtEl>
                    </p:cond>
                  </p:endCondLst>
                </p:cTn>
                <p:tgtEl>
                  <p:spTgt spid="12"/>
                </p:tgtEl>
              </p:cMediaNode>
            </p:audio>
          </p:childTnLst>
        </p:cTn>
      </p:par>
    </p:tnLst>
    <p:bldLst>
      <p:bldP spid="7" grpId="0"/>
    </p:bldLst>
  </p:timing>
  <p:extLst>
    <p:ext uri="{E180D4A7-C9FB-4DFB-919C-405C955672EB}">
      <p14:showEvtLst xmlns:p14="http://schemas.microsoft.com/office/powerpoint/2010/main">
        <p14:playEvt time="23" objId="12"/>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347588" y="1037550"/>
            <a:ext cx="11496823" cy="1384995"/>
          </a:xfrm>
          <a:prstGeom prst="rect">
            <a:avLst/>
          </a:prstGeom>
          <a:noFill/>
        </p:spPr>
        <p:txBody>
          <a:bodyPr wrap="square">
            <a:spAutoFit/>
          </a:bodyPr>
          <a:lstStyle/>
          <a:p>
            <a:pPr algn="just"/>
            <a:r>
              <a:rPr lang="en-US" sz="28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Mode of Failure : --- No.1 --- Overload : Brittle Failure of a Liberty Ship Due to the Steel of Construction not Possessing Toughness at Service Temperatures Below 0º C.</a:t>
            </a:r>
            <a:endParaRPr lang="en-IN" sz="28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pic>
        <p:nvPicPr>
          <p:cNvPr id="4" name="Content Placeholder 4">
            <a:extLst>
              <a:ext uri="{FF2B5EF4-FFF2-40B4-BE49-F238E27FC236}">
                <a16:creationId xmlns:a16="http://schemas.microsoft.com/office/drawing/2014/main" id="{CF78181E-1C3C-25E6-C339-E61CD5814F9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64904" y="2186609"/>
            <a:ext cx="7275444" cy="4563894"/>
          </a:xfrm>
          <a:prstGeom prst="rect">
            <a:avLst/>
          </a:prstGeom>
        </p:spPr>
      </p:pic>
    </p:spTree>
    <p:custDataLst>
      <p:tags r:id="rId1"/>
    </p:custDataLst>
    <p:extLst>
      <p:ext uri="{BB962C8B-B14F-4D97-AF65-F5344CB8AC3E}">
        <p14:creationId xmlns:p14="http://schemas.microsoft.com/office/powerpoint/2010/main" val="3807743217"/>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circle(in)">
                                      <p:cBhvr>
                                        <p:cTn id="16"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7" repeatCount="indefinite" fill="hold" display="0">
                  <p:stCondLst>
                    <p:cond delay="indefinite"/>
                  </p:stCondLst>
                  <p:endCondLst>
                    <p:cond evt="onStopAudio" delay="0">
                      <p:tgtEl>
                        <p:sldTgt/>
                      </p:tgtEl>
                    </p:cond>
                  </p:endCondLst>
                </p:cTn>
                <p:tgtEl>
                  <p:spTgt spid="12"/>
                </p:tgtEl>
              </p:cMediaNode>
            </p:audio>
          </p:childTnLst>
        </p:cTn>
      </p:par>
    </p:tnLst>
    <p:bldLst>
      <p:bldP spid="7" grpId="0"/>
    </p:bldLst>
  </p:timing>
  <p:extLst>
    <p:ext uri="{E180D4A7-C9FB-4DFB-919C-405C955672EB}">
      <p14:showEvtLst xmlns:p14="http://schemas.microsoft.com/office/powerpoint/2010/main">
        <p14:playEvt time="23" objId="12"/>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347588" y="1037550"/>
            <a:ext cx="11496823" cy="1384995"/>
          </a:xfrm>
          <a:prstGeom prst="rect">
            <a:avLst/>
          </a:prstGeom>
          <a:noFill/>
        </p:spPr>
        <p:txBody>
          <a:bodyPr wrap="square">
            <a:spAutoFit/>
          </a:bodyPr>
          <a:lstStyle/>
          <a:p>
            <a:pPr algn="just"/>
            <a:r>
              <a:rPr lang="en-US" sz="28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Mode of Failure :  --- No. 2 --- Corrosion : Derived from General Corrosion, Failure Would be from Overload Due to Loss of Load Bearing Cross Section of Welded Joints and the Parent Product Forms of Construction. </a:t>
            </a:r>
            <a:endParaRPr lang="en-IN" sz="28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4" name="TextBox 3">
            <a:extLst>
              <a:ext uri="{FF2B5EF4-FFF2-40B4-BE49-F238E27FC236}">
                <a16:creationId xmlns:a16="http://schemas.microsoft.com/office/drawing/2014/main" id="{C9B42D5B-9DD8-5805-CCD5-2D7C1EEF1ABE}"/>
              </a:ext>
            </a:extLst>
          </p:cNvPr>
          <p:cNvSpPr txBox="1"/>
          <p:nvPr/>
        </p:nvSpPr>
        <p:spPr>
          <a:xfrm>
            <a:off x="1" y="2488806"/>
            <a:ext cx="12149210" cy="461665"/>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General corrosion on a steel beam showing gradual loss of load bearing cross section. </a:t>
            </a:r>
            <a:endParaRPr lang="en-IN" sz="24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D8AEF78D-AA10-5C49-2D2D-2809F5BFAA7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05548" y="3133517"/>
            <a:ext cx="6754762" cy="3615709"/>
          </a:xfrm>
          <a:prstGeom prst="rect">
            <a:avLst/>
          </a:prstGeom>
        </p:spPr>
      </p:pic>
    </p:spTree>
    <p:custDataLst>
      <p:tags r:id="rId1"/>
    </p:custDataLst>
    <p:extLst>
      <p:ext uri="{BB962C8B-B14F-4D97-AF65-F5344CB8AC3E}">
        <p14:creationId xmlns:p14="http://schemas.microsoft.com/office/powerpoint/2010/main" val="1937264327"/>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circle(in)">
                                      <p:cBhvr>
                                        <p:cTn id="2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4"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4" grpId="0"/>
    </p:bldLst>
  </p:timing>
  <p:extLst>
    <p:ext uri="{E180D4A7-C9FB-4DFB-919C-405C955672EB}">
      <p14:showEvtLst xmlns:p14="http://schemas.microsoft.com/office/powerpoint/2010/main">
        <p14:playEvt time="23" objId="12"/>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0" y="675863"/>
            <a:ext cx="11844411" cy="1859521"/>
          </a:xfrm>
          <a:prstGeom prst="rect">
            <a:avLst/>
          </a:prstGeom>
          <a:noFill/>
        </p:spPr>
        <p:txBody>
          <a:bodyPr wrap="square">
            <a:spAutoFit/>
          </a:bodyPr>
          <a:lstStyle/>
          <a:p>
            <a:pPr algn="just"/>
            <a:r>
              <a:rPr lang="en-US" sz="28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Mode of Failure : --- No. 2 --- : Corrosion : Derived from </a:t>
            </a:r>
            <a:r>
              <a:rPr lang="en-US" sz="2800" dirty="0" err="1">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Localised</a:t>
            </a:r>
            <a:r>
              <a:rPr lang="en-US" sz="28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Corrosion, for Example :-   “Pitting Corrosion”, Failure is from </a:t>
            </a:r>
            <a:r>
              <a:rPr lang="en-US" sz="2800" dirty="0" err="1">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Localised</a:t>
            </a:r>
            <a:r>
              <a:rPr lang="en-US" sz="28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Loss of Load Bearing Cross Section Associated with Fatigue Crack Propagation Mechanisms Coming into being and Operate. </a:t>
            </a:r>
            <a:endParaRPr lang="en-IN" sz="28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8" name="TextBox 7">
            <a:extLst>
              <a:ext uri="{FF2B5EF4-FFF2-40B4-BE49-F238E27FC236}">
                <a16:creationId xmlns:a16="http://schemas.microsoft.com/office/drawing/2014/main" id="{A337CA57-8EB2-2E12-C745-4A503468956C}"/>
              </a:ext>
            </a:extLst>
          </p:cNvPr>
          <p:cNvSpPr txBox="1"/>
          <p:nvPr/>
        </p:nvSpPr>
        <p:spPr>
          <a:xfrm>
            <a:off x="-1" y="2455872"/>
            <a:ext cx="12192000" cy="707886"/>
          </a:xfrm>
          <a:prstGeom prst="rect">
            <a:avLst/>
          </a:prstGeom>
          <a:noFill/>
        </p:spPr>
        <p:txBody>
          <a:bodyPr wrap="square" rtlCol="0">
            <a:spAutoFit/>
          </a:bodyPr>
          <a:lstStyle/>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Pitting corrosion of structural carbon steel and subsequent creation of defective origins for fatigue crack propagation failure. </a:t>
            </a:r>
          </a:p>
        </p:txBody>
      </p:sp>
      <p:pic>
        <p:nvPicPr>
          <p:cNvPr id="9" name="Picture 8">
            <a:extLst>
              <a:ext uri="{FF2B5EF4-FFF2-40B4-BE49-F238E27FC236}">
                <a16:creationId xmlns:a16="http://schemas.microsoft.com/office/drawing/2014/main" id="{BC6EACBA-6F19-8308-2949-6E65860631F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41755" y="3177745"/>
            <a:ext cx="7258862" cy="3650996"/>
          </a:xfrm>
          <a:prstGeom prst="rect">
            <a:avLst/>
          </a:prstGeom>
        </p:spPr>
      </p:pic>
    </p:spTree>
    <p:custDataLst>
      <p:tags r:id="rId1"/>
    </p:custDataLst>
    <p:extLst>
      <p:ext uri="{BB962C8B-B14F-4D97-AF65-F5344CB8AC3E}">
        <p14:creationId xmlns:p14="http://schemas.microsoft.com/office/powerpoint/2010/main" val="375766690"/>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2"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8" grpId="0"/>
    </p:bldLst>
  </p:timing>
  <p:extLst>
    <p:ext uri="{E180D4A7-C9FB-4DFB-919C-405C955672EB}">
      <p14:showEvtLst xmlns:p14="http://schemas.microsoft.com/office/powerpoint/2010/main">
        <p14:playEvt time="23" objId="12"/>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0" y="702366"/>
            <a:ext cx="11844411" cy="1569660"/>
          </a:xfrm>
          <a:prstGeom prst="rect">
            <a:avLst/>
          </a:prstGeom>
          <a:noFill/>
        </p:spPr>
        <p:txBody>
          <a:bodyPr wrap="square">
            <a:spAutoFit/>
          </a:bodyPr>
          <a:lstStyle/>
          <a:p>
            <a:pPr algn="just"/>
            <a:r>
              <a:rPr lang="en-US" sz="24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Mode of Failure : --- No. 3 ---  Fatigue : Failure is Derived from the Defective Origins Created When Welding the Fabrication is Initially being Carried Out, These Structural Features then Behave as Local Stress Raisers for Cracks to form and the Fatigue Crack Propagation Mechanism to Come into being and Operate. </a:t>
            </a:r>
            <a:endParaRPr lang="en-IN" sz="24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4" name="TextBox 3">
            <a:extLst>
              <a:ext uri="{FF2B5EF4-FFF2-40B4-BE49-F238E27FC236}">
                <a16:creationId xmlns:a16="http://schemas.microsoft.com/office/drawing/2014/main" id="{F532A750-B6F7-0622-CC4E-81C92501D301}"/>
              </a:ext>
            </a:extLst>
          </p:cNvPr>
          <p:cNvSpPr txBox="1"/>
          <p:nvPr/>
        </p:nvSpPr>
        <p:spPr>
          <a:xfrm>
            <a:off x="0" y="2358888"/>
            <a:ext cx="12149211" cy="707886"/>
          </a:xfrm>
          <a:prstGeom prst="rect">
            <a:avLst/>
          </a:prstGeom>
          <a:noFill/>
        </p:spPr>
        <p:txBody>
          <a:bodyPr wrap="square" rtlCol="0">
            <a:spAutoFit/>
          </a:bodyPr>
          <a:lstStyle/>
          <a:p>
            <a:pPr marL="342900" indent="-3429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Position of the defective origin on Brace D6 , the hydrophone joint, on the “The Alexander L. Kielland Oil Platform”, where a fatigue crack propagation mechanism had come into being and became operative.</a:t>
            </a:r>
          </a:p>
        </p:txBody>
      </p:sp>
      <p:pic>
        <p:nvPicPr>
          <p:cNvPr id="6" name="Picture 5">
            <a:extLst>
              <a:ext uri="{FF2B5EF4-FFF2-40B4-BE49-F238E27FC236}">
                <a16:creationId xmlns:a16="http://schemas.microsoft.com/office/drawing/2014/main" id="{1166222B-50E5-D675-6018-733646697B9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58265" y="3278037"/>
            <a:ext cx="6308333" cy="3441450"/>
          </a:xfrm>
          <a:prstGeom prst="rect">
            <a:avLst/>
          </a:prstGeom>
        </p:spPr>
      </p:pic>
    </p:spTree>
    <p:custDataLst>
      <p:tags r:id="rId1"/>
    </p:custDataLst>
    <p:extLst>
      <p:ext uri="{BB962C8B-B14F-4D97-AF65-F5344CB8AC3E}">
        <p14:creationId xmlns:p14="http://schemas.microsoft.com/office/powerpoint/2010/main" val="3524268822"/>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circle(in)">
                                      <p:cBhvr>
                                        <p:cTn id="18" dur="2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4"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4" grpId="0"/>
    </p:bldLst>
  </p:timing>
  <p:extLst>
    <p:ext uri="{E180D4A7-C9FB-4DFB-919C-405C955672EB}">
      <p14:showEvtLst xmlns:p14="http://schemas.microsoft.com/office/powerpoint/2010/main">
        <p14:playEvt time="23" objId="12"/>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0" y="781878"/>
            <a:ext cx="12149211" cy="1569660"/>
          </a:xfrm>
          <a:prstGeom prst="rect">
            <a:avLst/>
          </a:prstGeom>
          <a:noFill/>
        </p:spPr>
        <p:txBody>
          <a:bodyPr wrap="square">
            <a:spAutoFit/>
          </a:bodyPr>
          <a:lstStyle/>
          <a:p>
            <a:pPr algn="just"/>
            <a:r>
              <a:rPr lang="en-GB" sz="2400" b="1" dirty="0">
                <a:solidFill>
                  <a:srgbClr val="FF00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Mode of failure : --- No. 3 --- : Fatigue : Close up photograph of the hydrophone insert fillet welded joint on Brace D6, “The Alexander L. Kielland Oil Platform”, showing the features of the “created defective origin” derived from applying the welding process, deliberately incorrect. --- A “stuck together” welded joint is produced, of weld quality being unknown</a:t>
            </a:r>
            <a:r>
              <a:rPr lang="en-US" sz="2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n-IN" sz="2400" b="1"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4" name="TextBox 3">
            <a:extLst>
              <a:ext uri="{FF2B5EF4-FFF2-40B4-BE49-F238E27FC236}">
                <a16:creationId xmlns:a16="http://schemas.microsoft.com/office/drawing/2014/main" id="{394FCBEE-7155-2982-F867-BD5C1F6CC8FB}"/>
              </a:ext>
            </a:extLst>
          </p:cNvPr>
          <p:cNvSpPr txBox="1"/>
          <p:nvPr/>
        </p:nvSpPr>
        <p:spPr>
          <a:xfrm>
            <a:off x="0" y="2413337"/>
            <a:ext cx="12192000" cy="1015663"/>
          </a:xfrm>
          <a:prstGeom prst="rect">
            <a:avLst/>
          </a:prstGeom>
          <a:noFill/>
        </p:spPr>
        <p:txBody>
          <a:bodyPr wrap="square" rtlCol="0">
            <a:spAutoFit/>
          </a:bodyPr>
          <a:lstStyle/>
          <a:p>
            <a:pPr marL="342900" indent="-3429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actual position of the defective origin is the root of the fillet weld where there is no fusion, but also, it owns the presence of hydrogen induced cracks. Beach marks on the fracture face of the propagating fatigue crack showing its direction of movement around the circumference of the Brace D6. </a:t>
            </a:r>
            <a:endParaRPr lang="en-IN" sz="20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00C89AF1-2E58-CBE2-5CD1-A8306E2CC1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63055" y="3681855"/>
            <a:ext cx="7089169" cy="2907788"/>
          </a:xfrm>
          <a:prstGeom prst="rect">
            <a:avLst/>
          </a:prstGeom>
        </p:spPr>
      </p:pic>
    </p:spTree>
    <p:custDataLst>
      <p:tags r:id="rId1"/>
    </p:custDataLst>
    <p:extLst>
      <p:ext uri="{BB962C8B-B14F-4D97-AF65-F5344CB8AC3E}">
        <p14:creationId xmlns:p14="http://schemas.microsoft.com/office/powerpoint/2010/main" val="689725082"/>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5"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4" grpId="0"/>
    </p:bldLst>
  </p:timing>
  <p:extLst>
    <p:ext uri="{E180D4A7-C9FB-4DFB-919C-405C955672EB}">
      <p14:showEvtLst xmlns:p14="http://schemas.microsoft.com/office/powerpoint/2010/main">
        <p14:playEvt time="23" objId="12"/>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0" y="702365"/>
            <a:ext cx="11844411" cy="1569660"/>
          </a:xfrm>
          <a:prstGeom prst="rect">
            <a:avLst/>
          </a:prstGeom>
          <a:noFill/>
        </p:spPr>
        <p:txBody>
          <a:bodyPr wrap="square">
            <a:spAutoFit/>
          </a:bodyPr>
          <a:lstStyle/>
          <a:p>
            <a:pPr algn="just"/>
            <a:r>
              <a:rPr lang="en-US" sz="24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Mode of Failure : --- No. 3 --- Fatigue :  Macro Section at Position 85, Through the Remaining Attached Fillet Weld on the Hydrophone Joint of Brace D6 of the Alexander L. Kielland Oil Platform, Showing the Presence of Hydrogen Induced Cracks - These Cracks Prove the Oil Platform was in a Failed Condition “As Welded” in the Shipyard, Before Entering Service. </a:t>
            </a:r>
            <a:endParaRPr lang="en-IN" sz="24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4" name="TextBox 3">
            <a:extLst>
              <a:ext uri="{FF2B5EF4-FFF2-40B4-BE49-F238E27FC236}">
                <a16:creationId xmlns:a16="http://schemas.microsoft.com/office/drawing/2014/main" id="{B139EDA6-E6C5-0182-5CD7-33D198756204}"/>
              </a:ext>
            </a:extLst>
          </p:cNvPr>
          <p:cNvSpPr txBox="1"/>
          <p:nvPr/>
        </p:nvSpPr>
        <p:spPr>
          <a:xfrm>
            <a:off x="0" y="2504661"/>
            <a:ext cx="12192000" cy="400110"/>
          </a:xfrm>
          <a:prstGeom prst="rect">
            <a:avLst/>
          </a:prstGeom>
          <a:noFill/>
        </p:spPr>
        <p:txBody>
          <a:bodyPr wrap="square" rtlCol="0">
            <a:spAutoFit/>
          </a:bodyPr>
          <a:lstStyle/>
          <a:p>
            <a:pPr marL="285750" indent="-285750">
              <a:buFont typeface="Arial" panose="020B0604020202020204" pitchFamily="34" charset="0"/>
              <a:buChar char="•"/>
            </a:pPr>
            <a:r>
              <a:rPr lang="en-GB" sz="2000" dirty="0">
                <a:latin typeface="Times New Roman" panose="02020603050405020304" pitchFamily="18" charset="0"/>
                <a:cs typeface="Times New Roman" panose="02020603050405020304" pitchFamily="18" charset="0"/>
              </a:rPr>
              <a:t>Position 85</a:t>
            </a:r>
          </a:p>
        </p:txBody>
      </p:sp>
      <p:pic>
        <p:nvPicPr>
          <p:cNvPr id="6" name="Picture 5">
            <a:extLst>
              <a:ext uri="{FF2B5EF4-FFF2-40B4-BE49-F238E27FC236}">
                <a16:creationId xmlns:a16="http://schemas.microsoft.com/office/drawing/2014/main" id="{1D57E959-EF23-9180-08C6-773C888EAF5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19948" y="2756453"/>
            <a:ext cx="8119182" cy="3992034"/>
          </a:xfrm>
          <a:prstGeom prst="rect">
            <a:avLst/>
          </a:prstGeom>
        </p:spPr>
      </p:pic>
    </p:spTree>
    <p:custDataLst>
      <p:tags r:id="rId1"/>
    </p:custDataLst>
    <p:extLst>
      <p:ext uri="{BB962C8B-B14F-4D97-AF65-F5344CB8AC3E}">
        <p14:creationId xmlns:p14="http://schemas.microsoft.com/office/powerpoint/2010/main" val="1846962529"/>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3"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4" grpId="0"/>
    </p:bldLst>
  </p:timing>
  <p:extLst>
    <p:ext uri="{E180D4A7-C9FB-4DFB-919C-405C955672EB}">
      <p14:showEvtLst xmlns:p14="http://schemas.microsoft.com/office/powerpoint/2010/main">
        <p14:playEvt time="23" objId="12"/>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347588" y="838769"/>
            <a:ext cx="11496823" cy="1569660"/>
          </a:xfrm>
          <a:prstGeom prst="rect">
            <a:avLst/>
          </a:prstGeom>
          <a:noFill/>
        </p:spPr>
        <p:txBody>
          <a:bodyPr wrap="square">
            <a:spAutoFit/>
          </a:bodyPr>
          <a:lstStyle/>
          <a:p>
            <a:pPr algn="just"/>
            <a:r>
              <a:rPr lang="en-US" sz="24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this Point, Let us Just List Some of the Weld Fabrication Standards and or Specifications, for the Manufacture of Welded Products, where a Design / Mechanical Engineer Uses Rules Laid Down in these Documents to Create a Designed Structure which when Fabricated will Survive the Designated Lifetime without Premature Failure. </a:t>
            </a:r>
            <a:endParaRPr lang="en-IN" sz="24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4" name="TextBox 3">
            <a:extLst>
              <a:ext uri="{FF2B5EF4-FFF2-40B4-BE49-F238E27FC236}">
                <a16:creationId xmlns:a16="http://schemas.microsoft.com/office/drawing/2014/main" id="{FD890FB0-FC52-84C1-7FB5-0A513E3E4D42}"/>
              </a:ext>
            </a:extLst>
          </p:cNvPr>
          <p:cNvSpPr txBox="1"/>
          <p:nvPr/>
        </p:nvSpPr>
        <p:spPr>
          <a:xfrm>
            <a:off x="0" y="2584177"/>
            <a:ext cx="12149211" cy="4124206"/>
          </a:xfrm>
          <a:prstGeom prst="rect">
            <a:avLst/>
          </a:prstGeom>
          <a:noFill/>
        </p:spPr>
        <p:txBody>
          <a:bodyPr wrap="square" rtlCol="0">
            <a:spAutoFit/>
          </a:bodyPr>
          <a:lstStyle/>
          <a:p>
            <a:pPr marL="342900" indent="-342900" algn="just">
              <a:buFont typeface="Arial" panose="020B0604020202020204" pitchFamily="34" charset="0"/>
              <a:buChar char="•"/>
            </a:pPr>
            <a:r>
              <a:rPr lang="en-GB" sz="2000" dirty="0">
                <a:latin typeface="Times New Roman" panose="02020603050405020304" pitchFamily="18" charset="0"/>
                <a:cs typeface="Times New Roman" panose="02020603050405020304" pitchFamily="18" charset="0"/>
              </a:rPr>
              <a:t>Let us examine one of these documents, The AWS -- American Structural Welding Code, in more detail, with a view to illustrate how other standards / specifications, mentioned,          </a:t>
            </a:r>
            <a:r>
              <a:rPr lang="en-GB" sz="2000" dirty="0"/>
              <a:t>actually, operate!</a:t>
            </a:r>
            <a:r>
              <a:rPr lang="en-GB" sz="2000" dirty="0">
                <a:latin typeface="Times New Roman" panose="02020603050405020304" pitchFamily="18" charset="0"/>
                <a:cs typeface="Times New Roman" panose="02020603050405020304" pitchFamily="18" charset="0"/>
              </a:rPr>
              <a:t>      </a:t>
            </a:r>
          </a:p>
          <a:p>
            <a:pPr algn="just"/>
            <a:endParaRPr lang="en-GB" sz="20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GB" sz="2000" dirty="0">
                <a:latin typeface="Times New Roman" panose="02020603050405020304" pitchFamily="18" charset="0"/>
                <a:cs typeface="Times New Roman" panose="02020603050405020304" pitchFamily="18" charset="0"/>
              </a:rPr>
              <a:t>AWS  API D1.1 --- It provides the design rules, weld procedure, welder qualification and inspection requirements for steel products such as the structural steelwork, of buildings, bridges, tunnel support sections and lifting equipment.</a:t>
            </a:r>
          </a:p>
          <a:p>
            <a:pPr marL="342900" indent="-342900" algn="just">
              <a:buFont typeface="Arial" panose="020B0604020202020204" pitchFamily="34" charset="0"/>
              <a:buChar char="•"/>
            </a:pPr>
            <a:endParaRPr lang="en-GB" sz="20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GB" sz="2000" dirty="0">
                <a:latin typeface="Times New Roman" panose="02020603050405020304" pitchFamily="18" charset="0"/>
                <a:cs typeface="Times New Roman" panose="02020603050405020304" pitchFamily="18" charset="0"/>
              </a:rPr>
              <a:t>If the designers follow the “design rules”, if say for example, to the above standard / specification, could they make assumptions that the welded structure will give the designated design lifetime of service without premature failure from overload and or fatigue? An overall answer could be “YES” providing the qualified weld procedures were implemented in the manufacturing environment , shop and or site.     </a:t>
            </a:r>
          </a:p>
          <a:p>
            <a:pPr marL="342900" indent="-342900" algn="just">
              <a:buFont typeface="Arial" panose="020B0604020202020204" pitchFamily="34" charset="0"/>
              <a:buChar char="•"/>
            </a:pPr>
            <a:endParaRPr lang="en-GB" sz="2000" dirty="0"/>
          </a:p>
          <a:p>
            <a:pPr marL="342900" indent="-342900" algn="just">
              <a:buFont typeface="Arial" panose="020B0604020202020204" pitchFamily="34" charset="0"/>
              <a:buChar char="•"/>
            </a:pPr>
            <a:endParaRPr lang="en-IN" sz="2200" dirty="0">
              <a:latin typeface="Times New Roman" panose="02020603050405020304" pitchFamily="18" charset="0"/>
              <a:cs typeface="Times New Roman" panose="02020603050405020304" pitchFamily="18" charset="0"/>
            </a:endParaRPr>
          </a:p>
        </p:txBody>
      </p:sp>
      <p:sp>
        <p:nvSpPr>
          <p:cNvPr id="33" name="Arrow: Right 32">
            <a:extLst>
              <a:ext uri="{FF2B5EF4-FFF2-40B4-BE49-F238E27FC236}">
                <a16:creationId xmlns:a16="http://schemas.microsoft.com/office/drawing/2014/main" id="{0EAB7ECA-2A03-035A-A1A3-5F688F695649}"/>
              </a:ext>
            </a:extLst>
          </p:cNvPr>
          <p:cNvSpPr/>
          <p:nvPr/>
        </p:nvSpPr>
        <p:spPr>
          <a:xfrm>
            <a:off x="7148720" y="3019647"/>
            <a:ext cx="496089" cy="21265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custDataLst>
      <p:tags r:id="rId1"/>
    </p:custDataLst>
    <p:extLst>
      <p:ext uri="{BB962C8B-B14F-4D97-AF65-F5344CB8AC3E}">
        <p14:creationId xmlns:p14="http://schemas.microsoft.com/office/powerpoint/2010/main" val="571474514"/>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 calcmode="lin" valueType="num">
                                      <p:cBhvr>
                                        <p:cTn id="11"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fade">
                                      <p:cBhvr>
                                        <p:cTn id="18" dur="500"/>
                                        <p:tgtEl>
                                          <p:spTgt spid="4">
                                            <p:txEl>
                                              <p:pRg st="0" end="0"/>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500"/>
                                        <p:tgtEl>
                                          <p:spTgt spid="4">
                                            <p:txEl>
                                              <p:pRg st="2" end="2"/>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fade">
                                      <p:cBhvr>
                                        <p:cTn id="24" dur="500"/>
                                        <p:tgtEl>
                                          <p:spTgt spid="4">
                                            <p:txEl>
                                              <p:pRg st="4" end="4"/>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fade">
                                      <p:cBhvr>
                                        <p:cTn id="27" dur="500"/>
                                        <p:tgtEl>
                                          <p:spTgt spid="4">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31" repeatCount="indefinite" fill="hold" display="0">
                  <p:stCondLst>
                    <p:cond delay="indefinite"/>
                  </p:stCondLst>
                  <p:endCondLst>
                    <p:cond evt="onStopAudio" delay="0">
                      <p:tgtEl>
                        <p:sldTgt/>
                      </p:tgtEl>
                    </p:cond>
                  </p:endCondLst>
                </p:cTn>
                <p:tgtEl>
                  <p:spTgt spid="12"/>
                </p:tgtEl>
              </p:cMediaNode>
            </p:audio>
          </p:childTnLst>
        </p:cTn>
      </p:par>
    </p:tnLst>
    <p:bldLst>
      <p:bldP spid="4" grpId="0" build="allAtOnce"/>
      <p:bldP spid="33" grpId="0" animBg="1"/>
    </p:bldLst>
  </p:timing>
  <p:extLst>
    <p:ext uri="{E180D4A7-C9FB-4DFB-919C-405C955672EB}">
      <p14:showEvtLst xmlns:p14="http://schemas.microsoft.com/office/powerpoint/2010/main">
        <p14:playEvt time="23" objId="12"/>
      </p14:showEvt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347588" y="838769"/>
            <a:ext cx="11496823" cy="461665"/>
          </a:xfrm>
          <a:prstGeom prst="rect">
            <a:avLst/>
          </a:prstGeom>
          <a:noFill/>
        </p:spPr>
        <p:txBody>
          <a:bodyPr wrap="square">
            <a:spAutoFit/>
          </a:bodyPr>
          <a:lstStyle/>
          <a:p>
            <a:pPr algn="just"/>
            <a:r>
              <a:rPr lang="en-US" sz="24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Examination of AWS API D1.1 Continued : </a:t>
            </a:r>
            <a:endParaRPr lang="en-IN" sz="24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4" name="TextBox 3">
            <a:extLst>
              <a:ext uri="{FF2B5EF4-FFF2-40B4-BE49-F238E27FC236}">
                <a16:creationId xmlns:a16="http://schemas.microsoft.com/office/drawing/2014/main" id="{FD890FB0-FC52-84C1-7FB5-0A513E3E4D42}"/>
              </a:ext>
            </a:extLst>
          </p:cNvPr>
          <p:cNvSpPr txBox="1"/>
          <p:nvPr/>
        </p:nvSpPr>
        <p:spPr>
          <a:xfrm>
            <a:off x="0" y="1669780"/>
            <a:ext cx="12149211" cy="4493538"/>
          </a:xfrm>
          <a:prstGeom prst="rect">
            <a:avLst/>
          </a:prstGeom>
          <a:noFill/>
        </p:spPr>
        <p:txBody>
          <a:bodyPr wrap="square" rtlCol="0">
            <a:spAutoFit/>
          </a:bodyPr>
          <a:lstStyle/>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An overall answer  could be “NO”, if the qualified weld procedures were not implemented in the manufacturing environment, shop and or site. </a:t>
            </a: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Question: What, then, has been and is now the “state of affairs” all over the world, regarding application of qualified weld procedures to manufacture welded products.</a:t>
            </a: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Answer : For the time of the last 50 years or so or maybe more, weld procedures have not been implemented satisfactorily, on the shop floor or site, anywhere in the world, this is a matter of fact, I am sad to point out. Therefore, are designers able to confidently say my fabricated design will not fail prematurely, say from overload ? Well , still a “YES”, as the working loads and stresses experienced by the welded joints are well below the yield point of the material of construction. However, because welders will have guessed the weld parameters and not delivered the required weld quality, Question : Is it that “welded defective origins” inevitably will be present in the product structure, Answer “YES” such that premature failure by a fatigue crack propagation mechanism operating becomes most likely to occur. </a:t>
            </a:r>
          </a:p>
        </p:txBody>
      </p:sp>
    </p:spTree>
    <p:custDataLst>
      <p:tags r:id="rId1"/>
    </p:custDataLst>
    <p:extLst>
      <p:ext uri="{BB962C8B-B14F-4D97-AF65-F5344CB8AC3E}">
        <p14:creationId xmlns:p14="http://schemas.microsoft.com/office/powerpoint/2010/main" val="188166617"/>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9"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4" grpId="0"/>
    </p:bldLst>
  </p:timing>
  <p:extLst>
    <p:ext uri="{E180D4A7-C9FB-4DFB-919C-405C955672EB}">
      <p14:showEvtLst xmlns:p14="http://schemas.microsoft.com/office/powerpoint/2010/main">
        <p14:playEvt time="23" objId="12"/>
      </p14:showEvt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347588" y="838769"/>
            <a:ext cx="11496823" cy="584775"/>
          </a:xfrm>
          <a:prstGeom prst="rect">
            <a:avLst/>
          </a:prstGeom>
          <a:noFill/>
        </p:spPr>
        <p:txBody>
          <a:bodyPr wrap="square">
            <a:spAutoFit/>
          </a:bodyPr>
          <a:lstStyle/>
          <a:p>
            <a:pPr algn="just"/>
            <a:r>
              <a:rPr lang="en-US" sz="32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There are other Sections to AWS API D1.1 Structural Welding Code.</a:t>
            </a:r>
            <a:endParaRPr lang="en-IN" sz="32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4" name="TextBox 3">
            <a:extLst>
              <a:ext uri="{FF2B5EF4-FFF2-40B4-BE49-F238E27FC236}">
                <a16:creationId xmlns:a16="http://schemas.microsoft.com/office/drawing/2014/main" id="{FD890FB0-FC52-84C1-7FB5-0A513E3E4D42}"/>
              </a:ext>
            </a:extLst>
          </p:cNvPr>
          <p:cNvSpPr txBox="1"/>
          <p:nvPr/>
        </p:nvSpPr>
        <p:spPr>
          <a:xfrm>
            <a:off x="0" y="1824518"/>
            <a:ext cx="12149211" cy="4524315"/>
          </a:xfrm>
          <a:prstGeom prst="rect">
            <a:avLst/>
          </a:prstGeom>
          <a:noFill/>
        </p:spPr>
        <p:txBody>
          <a:bodyPr wrap="square" rtlCol="0">
            <a:spAutoFit/>
          </a:bodyPr>
          <a:lstStyle/>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D1.2 --- covers Aluminium Alloy structures.</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D1.3 --- covers structures in sheet steel.</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D1.4 --- covers structures in reinforcing steel sections.</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D1.5 --- covers structures such highly stressed bridges.</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D1.6 --- covers structures in materials like stainless steel.</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Something must be noticed which is common to all these individual specifications of the AWS API D1.1 Structural Welding Code and that is they all request as mandatary, construction using qualified weld procedures and welders coded / i.e. qualified to work with and apply these weld procedures to the product. What this infers is, compliance to the specification requirements means the “as welded product” has the optimum chance of surviving the designated design life, as it would be unlikely to contain active “as  welded defective origins” that give rise to premature fatigue failures. </a:t>
            </a:r>
            <a:endParaRPr lang="en-IN" sz="24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713335535"/>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8"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4" grpId="0"/>
    </p:bldLst>
  </p:timing>
  <p:extLst>
    <p:ext uri="{E180D4A7-C9FB-4DFB-919C-405C955672EB}">
      <p14:showEvtLst xmlns:p14="http://schemas.microsoft.com/office/powerpoint/2010/main">
        <p14:playEvt time="23" objId="12"/>
      </p14:showEvt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347588" y="937245"/>
            <a:ext cx="11496823" cy="584775"/>
          </a:xfrm>
          <a:prstGeom prst="rect">
            <a:avLst/>
          </a:prstGeom>
          <a:noFill/>
        </p:spPr>
        <p:txBody>
          <a:bodyPr wrap="square">
            <a:spAutoFit/>
          </a:bodyPr>
          <a:lstStyle/>
          <a:p>
            <a:pPr algn="just"/>
            <a:r>
              <a:rPr lang="en-US" sz="32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Other Design and Fabrication Standards and Specifications are: </a:t>
            </a:r>
            <a:endParaRPr lang="en-IN" sz="32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4" name="TextBox 3">
            <a:extLst>
              <a:ext uri="{FF2B5EF4-FFF2-40B4-BE49-F238E27FC236}">
                <a16:creationId xmlns:a16="http://schemas.microsoft.com/office/drawing/2014/main" id="{FD890FB0-FC52-84C1-7FB5-0A513E3E4D42}"/>
              </a:ext>
            </a:extLst>
          </p:cNvPr>
          <p:cNvSpPr txBox="1"/>
          <p:nvPr/>
        </p:nvSpPr>
        <p:spPr>
          <a:xfrm>
            <a:off x="0" y="2006996"/>
            <a:ext cx="12149211" cy="3785652"/>
          </a:xfrm>
          <a:prstGeom prst="rect">
            <a:avLst/>
          </a:prstGeom>
          <a:noFill/>
        </p:spPr>
        <p:txBody>
          <a:bodyPr wrap="square" rtlCol="0">
            <a:spAutoFit/>
          </a:bodyPr>
          <a:lstStyle/>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ASME Code design sections :  I, III, IV, VIII and IX</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API 1104 Pipeline design </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EN 1993 ( Eurocode 3 ) Design of steel structures</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EN 1090 -2 --- Design and fabrication of steel structures</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PD 5500 --- design and fabrication of unfired pressure  vessels. </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En 13530, En 12493 --- Design and manufacture of road going liquid gas carriers</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Canadian Welded Steel Construction Code CSA 59 </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Plus : many more from countries all around the world but they all function in the same way as any and or other design and construction of welded structure, code, standard and or specification. </a:t>
            </a:r>
            <a:endParaRPr lang="en-IN" sz="24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651775401"/>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1"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4" grpId="0"/>
    </p:bldLst>
  </p:timing>
  <p:extLst>
    <p:ext uri="{E180D4A7-C9FB-4DFB-919C-405C955672EB}">
      <p14:showEvtLst xmlns:p14="http://schemas.microsoft.com/office/powerpoint/2010/main">
        <p14:playEvt time="23" objId="12"/>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347588" y="838769"/>
            <a:ext cx="11496823" cy="1384995"/>
          </a:xfrm>
          <a:prstGeom prst="rect">
            <a:avLst/>
          </a:prstGeom>
          <a:noFill/>
        </p:spPr>
        <p:txBody>
          <a:bodyPr wrap="square">
            <a:spAutoFit/>
          </a:bodyPr>
          <a:lstStyle/>
          <a:p>
            <a:pPr algn="just"/>
            <a:r>
              <a:rPr lang="en-US" sz="28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Question : At this Point, In the Consideration of Modes of Failure, To Consign a Verdict of Failure by Fatigue Upon a Welded Structure is and is not, Perhaps, Strictly Correct, Is it now ? </a:t>
            </a:r>
            <a:endParaRPr lang="en-IN" sz="28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4" name="TextBox 3">
            <a:extLst>
              <a:ext uri="{FF2B5EF4-FFF2-40B4-BE49-F238E27FC236}">
                <a16:creationId xmlns:a16="http://schemas.microsoft.com/office/drawing/2014/main" id="{FD890FB0-FC52-84C1-7FB5-0A513E3E4D42}"/>
              </a:ext>
            </a:extLst>
          </p:cNvPr>
          <p:cNvSpPr txBox="1"/>
          <p:nvPr/>
        </p:nvSpPr>
        <p:spPr>
          <a:xfrm>
            <a:off x="0" y="2584177"/>
            <a:ext cx="12149211" cy="3046988"/>
          </a:xfrm>
          <a:prstGeom prst="rect">
            <a:avLst/>
          </a:prstGeom>
          <a:noFill/>
        </p:spPr>
        <p:txBody>
          <a:bodyPr wrap="square" rtlCol="0">
            <a:spAutoFit/>
          </a:bodyPr>
          <a:lstStyle/>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Answer : NO ! It is not correct. --- Because the role of the defective origin, whatever its actual nature and where it is derived from, be it from “ design, corrosion and or as welded aspects”, this term “an origin” seems to be a critical and “fundamental feature” of the fatigue failure. --- In other words, the fatigue crack propagation mechanism, apparently, cannot exist without the defective origin’s presence.</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Therefore :- To finally define more accurately the third failure mode --- No. 3 --   Fatigue --- Instead of being termed “Fatigue” it should more scientifically and accurately be named “Fatigue Failure derived from Welded Defective Origins”. </a:t>
            </a:r>
            <a:endParaRPr lang="en-IN" sz="24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507049990"/>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8"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4" grpId="0"/>
    </p:bldLst>
  </p:timing>
  <p:extLst>
    <p:ext uri="{E180D4A7-C9FB-4DFB-919C-405C955672EB}">
      <p14:showEvtLst xmlns:p14="http://schemas.microsoft.com/office/powerpoint/2010/main">
        <p14:playEvt time="23" objId="12"/>
      </p14:showEvt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347588" y="838769"/>
            <a:ext cx="11496823" cy="1200329"/>
          </a:xfrm>
          <a:prstGeom prst="rect">
            <a:avLst/>
          </a:prstGeom>
          <a:noFill/>
        </p:spPr>
        <p:txBody>
          <a:bodyPr wrap="square">
            <a:spAutoFit/>
          </a:bodyPr>
          <a:lstStyle/>
          <a:p>
            <a:pPr algn="just"/>
            <a:r>
              <a:rPr lang="en-US" sz="24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For those Unfamiliar with Welding Engineering Science, A Technique to </a:t>
            </a:r>
            <a:r>
              <a:rPr lang="en-US" sz="2400" dirty="0" err="1">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Visualise</a:t>
            </a:r>
            <a:r>
              <a:rPr lang="en-US" sz="24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and Model how the Codes, Standards and Specifications Operate, For Production of a Welded Structure, Is to Consider and Understand what is Called  “The Triangle of Actions”. </a:t>
            </a:r>
            <a:endParaRPr lang="en-IN" sz="24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4" name="TextBox 3">
            <a:extLst>
              <a:ext uri="{FF2B5EF4-FFF2-40B4-BE49-F238E27FC236}">
                <a16:creationId xmlns:a16="http://schemas.microsoft.com/office/drawing/2014/main" id="{FD890FB0-FC52-84C1-7FB5-0A513E3E4D42}"/>
              </a:ext>
            </a:extLst>
          </p:cNvPr>
          <p:cNvSpPr txBox="1"/>
          <p:nvPr/>
        </p:nvSpPr>
        <p:spPr>
          <a:xfrm>
            <a:off x="0" y="2292633"/>
            <a:ext cx="12149211" cy="4154984"/>
          </a:xfrm>
          <a:prstGeom prst="rect">
            <a:avLst/>
          </a:prstGeom>
          <a:noFill/>
        </p:spPr>
        <p:txBody>
          <a:bodyPr wrap="square" rtlCol="0">
            <a:spAutoFit/>
          </a:bodyPr>
          <a:lstStyle/>
          <a:p>
            <a:pPr algn="just"/>
            <a:r>
              <a:rPr lang="en-US" sz="2200" dirty="0">
                <a:latin typeface="Times New Roman" panose="02020603050405020304" pitchFamily="18" charset="0"/>
                <a:cs typeface="Times New Roman" panose="02020603050405020304" pitchFamily="18" charset="0"/>
              </a:rPr>
              <a:t>                                                                         Design</a:t>
            </a:r>
          </a:p>
          <a:p>
            <a:pPr marL="342900" indent="-342900" algn="just">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Design and welded fabrication                                             Effective inspection ensures the production                         </a:t>
            </a: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are inexorably linked together                                                   of a welded structure that will function</a:t>
            </a: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within the code, standard and                                                    satisfactorily for the design lifetime.                                                                       </a:t>
            </a: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 or specification.                                                                            Following this triangular route delivers                 </a:t>
            </a: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                                                                                                          functionality to the design.                                                                                         </a:t>
            </a:r>
          </a:p>
          <a:p>
            <a:pPr marL="342900" indent="-342900" algn="just">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                      </a:t>
            </a: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                    Welded Fabrication                                           Inspection                                                                               </a:t>
            </a: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The Triangle acts to prevent the incurrence of various types of “Defective Origin” in a welded joint. </a:t>
            </a:r>
            <a:endParaRPr lang="en-IN" sz="2200" dirty="0">
              <a:latin typeface="Times New Roman" panose="02020603050405020304" pitchFamily="18" charset="0"/>
              <a:cs typeface="Times New Roman" panose="02020603050405020304" pitchFamily="18" charset="0"/>
            </a:endParaRPr>
          </a:p>
        </p:txBody>
      </p:sp>
      <p:sp>
        <p:nvSpPr>
          <p:cNvPr id="2" name="Isosceles Triangle 1">
            <a:extLst>
              <a:ext uri="{FF2B5EF4-FFF2-40B4-BE49-F238E27FC236}">
                <a16:creationId xmlns:a16="http://schemas.microsoft.com/office/drawing/2014/main" id="{EB79F66A-A56A-E7B8-B5C5-7F15A9BC4690}"/>
              </a:ext>
            </a:extLst>
          </p:cNvPr>
          <p:cNvSpPr/>
          <p:nvPr/>
        </p:nvSpPr>
        <p:spPr>
          <a:xfrm>
            <a:off x="3893574" y="2901372"/>
            <a:ext cx="3057832" cy="2654715"/>
          </a:xfrm>
          <a:prstGeom prst="triangle">
            <a:avLst>
              <a:gd name="adj" fmla="val 50422"/>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a:p>
        </p:txBody>
      </p:sp>
      <p:cxnSp>
        <p:nvCxnSpPr>
          <p:cNvPr id="6" name="Straight Arrow Connector 5">
            <a:extLst>
              <a:ext uri="{FF2B5EF4-FFF2-40B4-BE49-F238E27FC236}">
                <a16:creationId xmlns:a16="http://schemas.microsoft.com/office/drawing/2014/main" id="{6A96FCC1-4328-DA4D-D401-F54E9399D28A}"/>
              </a:ext>
            </a:extLst>
          </p:cNvPr>
          <p:cNvCxnSpPr>
            <a:cxnSpLocks/>
          </p:cNvCxnSpPr>
          <p:nvPr/>
        </p:nvCxnSpPr>
        <p:spPr>
          <a:xfrm>
            <a:off x="4203509" y="5824549"/>
            <a:ext cx="253672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CC8702A4-B825-595B-D18B-F3CF2F95500A}"/>
              </a:ext>
            </a:extLst>
          </p:cNvPr>
          <p:cNvCxnSpPr>
            <a:cxnSpLocks/>
          </p:cNvCxnSpPr>
          <p:nvPr/>
        </p:nvCxnSpPr>
        <p:spPr>
          <a:xfrm flipH="1">
            <a:off x="3628103" y="2756890"/>
            <a:ext cx="1740309" cy="292017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C8415130-993D-B3B0-D78C-0536FD624FA7}"/>
              </a:ext>
            </a:extLst>
          </p:cNvPr>
          <p:cNvCxnSpPr>
            <a:cxnSpLocks/>
          </p:cNvCxnSpPr>
          <p:nvPr/>
        </p:nvCxnSpPr>
        <p:spPr>
          <a:xfrm flipV="1">
            <a:off x="3504131" y="2802625"/>
            <a:ext cx="1700980" cy="2772694"/>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9676FEBF-DDA6-21A0-C6C0-82028FFE50F3}"/>
              </a:ext>
            </a:extLst>
          </p:cNvPr>
          <p:cNvCxnSpPr>
            <a:cxnSpLocks/>
          </p:cNvCxnSpPr>
          <p:nvPr/>
        </p:nvCxnSpPr>
        <p:spPr>
          <a:xfrm flipH="1" flipV="1">
            <a:off x="5633883" y="2796648"/>
            <a:ext cx="1671485" cy="292017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3578219189"/>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1000"/>
                                        <p:tgtEl>
                                          <p:spTgt spid="4">
                                            <p:txEl>
                                              <p:pRg st="0" end="0"/>
                                            </p:txEl>
                                          </p:spTgt>
                                        </p:tgtEl>
                                      </p:cBhvr>
                                    </p:animEffect>
                                    <p:anim calcmode="lin" valueType="num">
                                      <p:cBhvr>
                                        <p:cTn id="1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1000"/>
                                        <p:tgtEl>
                                          <p:spTgt spid="4">
                                            <p:txEl>
                                              <p:pRg st="2" end="2"/>
                                            </p:txEl>
                                          </p:spTgt>
                                        </p:tgtEl>
                                      </p:cBhvr>
                                    </p:animEffect>
                                    <p:anim calcmode="lin" valueType="num">
                                      <p:cBhvr>
                                        <p:cTn id="2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1000"/>
                                        <p:tgtEl>
                                          <p:spTgt spid="4">
                                            <p:txEl>
                                              <p:pRg st="3" end="3"/>
                                            </p:txEl>
                                          </p:spTgt>
                                        </p:tgtEl>
                                      </p:cBhvr>
                                    </p:animEffect>
                                    <p:anim calcmode="lin" valueType="num">
                                      <p:cBhvr>
                                        <p:cTn id="2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3" end="3"/>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fade">
                                      <p:cBhvr>
                                        <p:cTn id="32" dur="1000"/>
                                        <p:tgtEl>
                                          <p:spTgt spid="4">
                                            <p:txEl>
                                              <p:pRg st="4" end="4"/>
                                            </p:txEl>
                                          </p:spTgt>
                                        </p:tgtEl>
                                      </p:cBhvr>
                                    </p:animEffect>
                                    <p:anim calcmode="lin" valueType="num">
                                      <p:cBhvr>
                                        <p:cTn id="3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4" end="4"/>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fade">
                                      <p:cBhvr>
                                        <p:cTn id="37" dur="1000"/>
                                        <p:tgtEl>
                                          <p:spTgt spid="4">
                                            <p:txEl>
                                              <p:pRg st="5" end="5"/>
                                            </p:txEl>
                                          </p:spTgt>
                                        </p:tgtEl>
                                      </p:cBhvr>
                                    </p:animEffect>
                                    <p:anim calcmode="lin" valueType="num">
                                      <p:cBhvr>
                                        <p:cTn id="3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4">
                                            <p:txEl>
                                              <p:pRg st="5" end="5"/>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fade">
                                      <p:cBhvr>
                                        <p:cTn id="47" dur="1000"/>
                                        <p:tgtEl>
                                          <p:spTgt spid="4">
                                            <p:txEl>
                                              <p:pRg st="9" end="9"/>
                                            </p:txEl>
                                          </p:spTgt>
                                        </p:tgtEl>
                                      </p:cBhvr>
                                    </p:animEffect>
                                    <p:anim calcmode="lin" valueType="num">
                                      <p:cBhvr>
                                        <p:cTn id="48"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9" end="9"/>
                                            </p:txEl>
                                          </p:spTgt>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
                                            <p:txEl>
                                              <p:pRg st="10" end="10"/>
                                            </p:txEl>
                                          </p:spTgt>
                                        </p:tgtEl>
                                        <p:attrNameLst>
                                          <p:attrName>style.visibility</p:attrName>
                                        </p:attrNameLst>
                                      </p:cBhvr>
                                      <p:to>
                                        <p:strVal val="visible"/>
                                      </p:to>
                                    </p:set>
                                    <p:animEffect transition="in" filter="fade">
                                      <p:cBhvr>
                                        <p:cTn id="52" dur="1000"/>
                                        <p:tgtEl>
                                          <p:spTgt spid="4">
                                            <p:txEl>
                                              <p:pRg st="10" end="10"/>
                                            </p:txEl>
                                          </p:spTgt>
                                        </p:tgtEl>
                                      </p:cBhvr>
                                    </p:animEffect>
                                    <p:anim calcmode="lin" valueType="num">
                                      <p:cBhvr>
                                        <p:cTn id="53"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4" dur="1000" fill="hold"/>
                                        <p:tgtEl>
                                          <p:spTgt spid="4">
                                            <p:txEl>
                                              <p:pRg st="10" end="10"/>
                                            </p:txEl>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
                                            <p:txEl>
                                              <p:pRg st="11" end="11"/>
                                            </p:txEl>
                                          </p:spTgt>
                                        </p:tgtEl>
                                        <p:attrNameLst>
                                          <p:attrName>style.visibility</p:attrName>
                                        </p:attrNameLst>
                                      </p:cBhvr>
                                      <p:to>
                                        <p:strVal val="visible"/>
                                      </p:to>
                                    </p:set>
                                    <p:animEffect transition="in" filter="fade">
                                      <p:cBhvr>
                                        <p:cTn id="57" dur="1000"/>
                                        <p:tgtEl>
                                          <p:spTgt spid="4">
                                            <p:txEl>
                                              <p:pRg st="11" end="11"/>
                                            </p:txEl>
                                          </p:spTgt>
                                        </p:tgtEl>
                                      </p:cBhvr>
                                    </p:animEffect>
                                    <p:anim calcmode="lin" valueType="num">
                                      <p:cBhvr>
                                        <p:cTn id="58"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59" dur="1000" fill="hold"/>
                                        <p:tgtEl>
                                          <p:spTgt spid="4">
                                            <p:txEl>
                                              <p:pRg st="11" end="11"/>
                                            </p:txEl>
                                          </p:spTgt>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fade">
                                      <p:cBhvr>
                                        <p:cTn id="62" dur="1000"/>
                                        <p:tgtEl>
                                          <p:spTgt spid="2"/>
                                        </p:tgtEl>
                                      </p:cBhvr>
                                    </p:animEffect>
                                    <p:anim calcmode="lin" valueType="num">
                                      <p:cBhvr>
                                        <p:cTn id="63" dur="1000" fill="hold"/>
                                        <p:tgtEl>
                                          <p:spTgt spid="2"/>
                                        </p:tgtEl>
                                        <p:attrNameLst>
                                          <p:attrName>ppt_x</p:attrName>
                                        </p:attrNameLst>
                                      </p:cBhvr>
                                      <p:tavLst>
                                        <p:tav tm="0">
                                          <p:val>
                                            <p:strVal val="#ppt_x"/>
                                          </p:val>
                                        </p:tav>
                                        <p:tav tm="100000">
                                          <p:val>
                                            <p:strVal val="#ppt_x"/>
                                          </p:val>
                                        </p:tav>
                                      </p:tavLst>
                                    </p:anim>
                                    <p:anim calcmode="lin" valueType="num">
                                      <p:cBhvr>
                                        <p:cTn id="64" dur="1000" fill="hold"/>
                                        <p:tgtEl>
                                          <p:spTgt spid="2"/>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1000"/>
                                        <p:tgtEl>
                                          <p:spTgt spid="6"/>
                                        </p:tgtEl>
                                      </p:cBhvr>
                                    </p:animEffect>
                                    <p:anim calcmode="lin" valueType="num">
                                      <p:cBhvr>
                                        <p:cTn id="68" dur="1000" fill="hold"/>
                                        <p:tgtEl>
                                          <p:spTgt spid="6"/>
                                        </p:tgtEl>
                                        <p:attrNameLst>
                                          <p:attrName>ppt_x</p:attrName>
                                        </p:attrNameLst>
                                      </p:cBhvr>
                                      <p:tavLst>
                                        <p:tav tm="0">
                                          <p:val>
                                            <p:strVal val="#ppt_x"/>
                                          </p:val>
                                        </p:tav>
                                        <p:tav tm="100000">
                                          <p:val>
                                            <p:strVal val="#ppt_x"/>
                                          </p:val>
                                        </p:tav>
                                      </p:tavLst>
                                    </p:anim>
                                    <p:anim calcmode="lin" valueType="num">
                                      <p:cBhvr>
                                        <p:cTn id="69" dur="1000" fill="hold"/>
                                        <p:tgtEl>
                                          <p:spTgt spid="6"/>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fade">
                                      <p:cBhvr>
                                        <p:cTn id="72" dur="1000"/>
                                        <p:tgtEl>
                                          <p:spTgt spid="8"/>
                                        </p:tgtEl>
                                      </p:cBhvr>
                                    </p:animEffect>
                                    <p:anim calcmode="lin" valueType="num">
                                      <p:cBhvr>
                                        <p:cTn id="73" dur="1000" fill="hold"/>
                                        <p:tgtEl>
                                          <p:spTgt spid="8"/>
                                        </p:tgtEl>
                                        <p:attrNameLst>
                                          <p:attrName>ppt_x</p:attrName>
                                        </p:attrNameLst>
                                      </p:cBhvr>
                                      <p:tavLst>
                                        <p:tav tm="0">
                                          <p:val>
                                            <p:strVal val="#ppt_x"/>
                                          </p:val>
                                        </p:tav>
                                        <p:tav tm="100000">
                                          <p:val>
                                            <p:strVal val="#ppt_x"/>
                                          </p:val>
                                        </p:tav>
                                      </p:tavLst>
                                    </p:anim>
                                    <p:anim calcmode="lin" valueType="num">
                                      <p:cBhvr>
                                        <p:cTn id="74" dur="1000" fill="hold"/>
                                        <p:tgtEl>
                                          <p:spTgt spid="8"/>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fade">
                                      <p:cBhvr>
                                        <p:cTn id="77" dur="1000"/>
                                        <p:tgtEl>
                                          <p:spTgt spid="9"/>
                                        </p:tgtEl>
                                      </p:cBhvr>
                                    </p:animEffect>
                                    <p:anim calcmode="lin" valueType="num">
                                      <p:cBhvr>
                                        <p:cTn id="78" dur="1000" fill="hold"/>
                                        <p:tgtEl>
                                          <p:spTgt spid="9"/>
                                        </p:tgtEl>
                                        <p:attrNameLst>
                                          <p:attrName>ppt_x</p:attrName>
                                        </p:attrNameLst>
                                      </p:cBhvr>
                                      <p:tavLst>
                                        <p:tav tm="0">
                                          <p:val>
                                            <p:strVal val="#ppt_x"/>
                                          </p:val>
                                        </p:tav>
                                        <p:tav tm="100000">
                                          <p:val>
                                            <p:strVal val="#ppt_x"/>
                                          </p:val>
                                        </p:tav>
                                      </p:tavLst>
                                    </p:anim>
                                    <p:anim calcmode="lin" valueType="num">
                                      <p:cBhvr>
                                        <p:cTn id="79" dur="1000" fill="hold"/>
                                        <p:tgtEl>
                                          <p:spTgt spid="9"/>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10"/>
                                        </p:tgtEl>
                                        <p:attrNameLst>
                                          <p:attrName>style.visibility</p:attrName>
                                        </p:attrNameLst>
                                      </p:cBhvr>
                                      <p:to>
                                        <p:strVal val="visible"/>
                                      </p:to>
                                    </p:set>
                                    <p:animEffect transition="in" filter="fade">
                                      <p:cBhvr>
                                        <p:cTn id="82" dur="1000"/>
                                        <p:tgtEl>
                                          <p:spTgt spid="10"/>
                                        </p:tgtEl>
                                      </p:cBhvr>
                                    </p:animEffect>
                                    <p:anim calcmode="lin" valueType="num">
                                      <p:cBhvr>
                                        <p:cTn id="83" dur="1000" fill="hold"/>
                                        <p:tgtEl>
                                          <p:spTgt spid="10"/>
                                        </p:tgtEl>
                                        <p:attrNameLst>
                                          <p:attrName>ppt_x</p:attrName>
                                        </p:attrNameLst>
                                      </p:cBhvr>
                                      <p:tavLst>
                                        <p:tav tm="0">
                                          <p:val>
                                            <p:strVal val="#ppt_x"/>
                                          </p:val>
                                        </p:tav>
                                        <p:tav tm="100000">
                                          <p:val>
                                            <p:strVal val="#ppt_x"/>
                                          </p:val>
                                        </p:tav>
                                      </p:tavLst>
                                    </p:anim>
                                    <p:anim calcmode="lin" valueType="num">
                                      <p:cBhvr>
                                        <p:cTn id="8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85" repeatCount="indefinite" fill="hold" display="0">
                  <p:stCondLst>
                    <p:cond delay="indefinite"/>
                  </p:stCondLst>
                  <p:endCondLst>
                    <p:cond evt="onStopAudio" delay="0">
                      <p:tgtEl>
                        <p:sldTgt/>
                      </p:tgtEl>
                    </p:cond>
                  </p:endCondLst>
                </p:cTn>
                <p:tgtEl>
                  <p:spTgt spid="12"/>
                </p:tgtEl>
              </p:cMediaNode>
            </p:audio>
          </p:childTnLst>
        </p:cTn>
      </p:par>
    </p:tnLst>
    <p:bldLst>
      <p:bldP spid="4" grpId="0" build="allAtOnce"/>
      <p:bldP spid="2" grpId="0" animBg="1"/>
    </p:bldLst>
  </p:timing>
  <p:extLst>
    <p:ext uri="{E180D4A7-C9FB-4DFB-919C-405C955672EB}">
      <p14:showEvtLst xmlns:p14="http://schemas.microsoft.com/office/powerpoint/2010/main">
        <p14:playEvt time="23" objId="12"/>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347588" y="838769"/>
            <a:ext cx="11496823" cy="954107"/>
          </a:xfrm>
          <a:prstGeom prst="rect">
            <a:avLst/>
          </a:prstGeom>
          <a:noFill/>
        </p:spPr>
        <p:txBody>
          <a:bodyPr wrap="square">
            <a:spAutoFit/>
          </a:bodyPr>
          <a:lstStyle/>
          <a:p>
            <a:pPr algn="just"/>
            <a:r>
              <a:rPr lang="en-US" sz="28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Designers ! --- An Important Point to be Made Here is the Role of Inspection when Implementing the Triangle of Actions.</a:t>
            </a:r>
            <a:endParaRPr lang="en-IN" sz="28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4" name="TextBox 3">
            <a:extLst>
              <a:ext uri="{FF2B5EF4-FFF2-40B4-BE49-F238E27FC236}">
                <a16:creationId xmlns:a16="http://schemas.microsoft.com/office/drawing/2014/main" id="{FD890FB0-FC52-84C1-7FB5-0A513E3E4D42}"/>
              </a:ext>
            </a:extLst>
          </p:cNvPr>
          <p:cNvSpPr txBox="1"/>
          <p:nvPr/>
        </p:nvSpPr>
        <p:spPr>
          <a:xfrm>
            <a:off x="0" y="2173359"/>
            <a:ext cx="12149211" cy="4524315"/>
          </a:xfrm>
          <a:prstGeom prst="rect">
            <a:avLst/>
          </a:prstGeom>
          <a:noFill/>
        </p:spPr>
        <p:txBody>
          <a:bodyPr wrap="square" rtlCol="0">
            <a:spAutoFit/>
          </a:bodyPr>
          <a:lstStyle/>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Inspection will be carried out by the welding fabricator, as a natural course of action within that company, however, it has been proven this action of inspection has been found to be ineffective in delivering the required quality of welded joints for a structure. --- Fact, I am sad to report. What this means is the nature of inspection needs to be modified, by this way, of the following:- When a contract is placed with a welding fabricator, a certain type of inspection discipline must be made legal and mandatary binding, this needs to be incorporated into the contract for the work. Apart from the fabricator‘s inspection, the customer must employ their own inspection personnel who would be permanently working on the shop floor and or site, day to day. The role of these latter / customer inspectors is to regularly check the welders are working to the relevant qualified weld procedures for the product, --- the consequence of not doing this type of inspection is ! --- the designer can say “goodbye” to maximum functionality from their design. </a:t>
            </a:r>
            <a:endParaRPr lang="en-IN" sz="24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4219908840"/>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8"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4" grpId="0"/>
    </p:bldLst>
  </p:timing>
  <p:extLst>
    <p:ext uri="{E180D4A7-C9FB-4DFB-919C-405C955672EB}">
      <p14:showEvtLst xmlns:p14="http://schemas.microsoft.com/office/powerpoint/2010/main">
        <p14:playEvt time="23" objId="12"/>
      </p14:showEvt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347588" y="838769"/>
            <a:ext cx="11496823" cy="1384995"/>
          </a:xfrm>
          <a:prstGeom prst="rect">
            <a:avLst/>
          </a:prstGeom>
          <a:noFill/>
        </p:spPr>
        <p:txBody>
          <a:bodyPr wrap="square">
            <a:spAutoFit/>
          </a:bodyPr>
          <a:lstStyle/>
          <a:p>
            <a:pPr algn="just"/>
            <a:r>
              <a:rPr lang="en-US" sz="28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Prevention of the three Main Modes of Failure of Welded Structures, That Could be Influenced by Fatigue Crack Propagation Mechanisms Coming into Being and Operating. </a:t>
            </a:r>
            <a:endParaRPr lang="en-IN" sz="28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4" name="TextBox 3">
            <a:extLst>
              <a:ext uri="{FF2B5EF4-FFF2-40B4-BE49-F238E27FC236}">
                <a16:creationId xmlns:a16="http://schemas.microsoft.com/office/drawing/2014/main" id="{FD890FB0-FC52-84C1-7FB5-0A513E3E4D42}"/>
              </a:ext>
            </a:extLst>
          </p:cNvPr>
          <p:cNvSpPr txBox="1"/>
          <p:nvPr/>
        </p:nvSpPr>
        <p:spPr>
          <a:xfrm>
            <a:off x="0" y="2504665"/>
            <a:ext cx="12149211" cy="3816429"/>
          </a:xfrm>
          <a:prstGeom prst="rect">
            <a:avLst/>
          </a:prstGeom>
          <a:noFill/>
        </p:spPr>
        <p:txBody>
          <a:bodyPr wrap="square" rtlCol="0">
            <a:spAutoFit/>
          </a:bodyPr>
          <a:lstStyle/>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Mode of failure --- No.1 --- : Overload --- this mode of failure can be prevented by following the rules of the design section of a code, product fabrication standard and or specification. --- A design engineer can make a significant impact on the chances of the weld fabricated product giving the desired function for the designated design lifetime of service, when adhering to these rules. --- Usually, this latter feature of design is expressed as the maximum stresses to which the welded joints on the product are to experience in service, typically the working stress should be a fraction of the yield point for the alloy of construction. --- For example, the maximum working stress for the welded joints to accommodate, in UK designs of unfired pressure vessels to PD 5500, is Yield Stress divided by 5. --- Overload can certainly be prevented this way, however, the welded structure can still fail prematurely derived from design faults, e.g. shape features of joints, that will give rise to fatigue </a:t>
            </a:r>
            <a:r>
              <a:rPr lang="en-US" sz="2200" dirty="0" err="1">
                <a:latin typeface="Times New Roman" panose="02020603050405020304" pitchFamily="18" charset="0"/>
                <a:cs typeface="Times New Roman" panose="02020603050405020304" pitchFamily="18" charset="0"/>
              </a:rPr>
              <a:t>behaviour</a:t>
            </a:r>
            <a:r>
              <a:rPr lang="en-US" sz="2200" dirty="0">
                <a:latin typeface="Times New Roman" panose="02020603050405020304" pitchFamily="18" charset="0"/>
                <a:cs typeface="Times New Roman" panose="02020603050405020304" pitchFamily="18" charset="0"/>
              </a:rPr>
              <a:t>, a fundamental point being made here ! </a:t>
            </a:r>
            <a:endParaRPr lang="en-IN" sz="22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2797630370"/>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9"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4" grpId="0"/>
    </p:bldLst>
  </p:timing>
  <p:extLst>
    <p:ext uri="{E180D4A7-C9FB-4DFB-919C-405C955672EB}">
      <p14:showEvtLst xmlns:p14="http://schemas.microsoft.com/office/powerpoint/2010/main">
        <p14:playEvt time="23" objId="12"/>
      </p14:showEvt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241572" y="1037550"/>
            <a:ext cx="11496823" cy="523220"/>
          </a:xfrm>
          <a:prstGeom prst="rect">
            <a:avLst/>
          </a:prstGeom>
          <a:noFill/>
        </p:spPr>
        <p:txBody>
          <a:bodyPr wrap="square">
            <a:spAutoFit/>
          </a:bodyPr>
          <a:lstStyle/>
          <a:p>
            <a:pPr algn="just"/>
            <a:r>
              <a:rPr lang="en-US" sz="28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Mode of Failure --- No.1 --- Overload – Continued. </a:t>
            </a:r>
            <a:endParaRPr lang="en-IN" sz="28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9" name="TextBox 8">
            <a:extLst>
              <a:ext uri="{FF2B5EF4-FFF2-40B4-BE49-F238E27FC236}">
                <a16:creationId xmlns:a16="http://schemas.microsoft.com/office/drawing/2014/main" id="{F3B208DA-F863-40C0-31D4-512B249E3A80}"/>
              </a:ext>
            </a:extLst>
          </p:cNvPr>
          <p:cNvSpPr txBox="1"/>
          <p:nvPr/>
        </p:nvSpPr>
        <p:spPr>
          <a:xfrm>
            <a:off x="1" y="2014332"/>
            <a:ext cx="12192000" cy="4524315"/>
          </a:xfrm>
          <a:prstGeom prst="rect">
            <a:avLst/>
          </a:prstGeom>
          <a:noFill/>
        </p:spPr>
        <p:txBody>
          <a:bodyPr wrap="square">
            <a:spAutoFit/>
          </a:bodyPr>
          <a:lstStyle/>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Referencing and using PD 5500 (UK) for this following statement : It is important for designers to </a:t>
            </a:r>
            <a:r>
              <a:rPr lang="en-US" sz="2400" dirty="0" err="1">
                <a:latin typeface="Times New Roman" panose="02020603050405020304" pitchFamily="18" charset="0"/>
                <a:cs typeface="Times New Roman" panose="02020603050405020304" pitchFamily="18" charset="0"/>
              </a:rPr>
              <a:t>realise</a:t>
            </a:r>
            <a:r>
              <a:rPr lang="en-US" sz="2400" dirty="0">
                <a:latin typeface="Times New Roman" panose="02020603050405020304" pitchFamily="18" charset="0"/>
                <a:cs typeface="Times New Roman" panose="02020603050405020304" pitchFamily="18" charset="0"/>
              </a:rPr>
              <a:t> that their design could still prematurely fail, i.e. not survive in service for the designated design lifetime, even though the conditions of service never exceed the material yield stress divided by 5. --- Premature failure, during normal operation conditions for pressure vessels, of this type is by fatigue crack propagation mechanisms coming into being and operating, derived from the presence of “welded joint defective origins”. --- This latter fact highlights the predominant importance of how welding processes are applied to fabricate a product, in this case, for an unfired pressure vessel designed and built to the requirements of standard PD 5500 (UK). </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Note : A fundamental weakness of the manufacturing philosophy of PD 5500 (UK) is only a static hydro-pressure test is carried out on the vessel, there is no fatigue test requested from the specification !!       </a:t>
            </a:r>
          </a:p>
        </p:txBody>
      </p:sp>
    </p:spTree>
    <p:custDataLst>
      <p:tags r:id="rId1"/>
    </p:custDataLst>
    <p:extLst>
      <p:ext uri="{BB962C8B-B14F-4D97-AF65-F5344CB8AC3E}">
        <p14:creationId xmlns:p14="http://schemas.microsoft.com/office/powerpoint/2010/main" val="3972236055"/>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8"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p:bldLst>
  </p:timing>
  <p:extLst>
    <p:ext uri="{E180D4A7-C9FB-4DFB-919C-405C955672EB}">
      <p14:showEvtLst xmlns:p14="http://schemas.microsoft.com/office/powerpoint/2010/main">
        <p14:playEvt time="23" objId="12"/>
      </p14:showEvtLst>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241572" y="825516"/>
            <a:ext cx="11496823" cy="1200329"/>
          </a:xfrm>
          <a:prstGeom prst="rect">
            <a:avLst/>
          </a:prstGeom>
          <a:noFill/>
        </p:spPr>
        <p:txBody>
          <a:bodyPr wrap="square">
            <a:spAutoFit/>
          </a:bodyPr>
          <a:lstStyle/>
          <a:p>
            <a:pPr algn="just"/>
            <a:r>
              <a:rPr lang="en-US" sz="24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 Example of the Fundamental Weakness of the Manufacturing Philosophy of PD 5500 (UK) is the Failure Upon Hydrostatic Pressure Testing of a Pressure Vessel made at John Thompson Ltd in 1965. --- Look what Happened !</a:t>
            </a:r>
            <a:endParaRPr lang="en-IN" sz="24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9" name="TextBox 8">
            <a:extLst>
              <a:ext uri="{FF2B5EF4-FFF2-40B4-BE49-F238E27FC236}">
                <a16:creationId xmlns:a16="http://schemas.microsoft.com/office/drawing/2014/main" id="{F3B208DA-F863-40C0-31D4-512B249E3A80}"/>
              </a:ext>
            </a:extLst>
          </p:cNvPr>
          <p:cNvSpPr txBox="1"/>
          <p:nvPr/>
        </p:nvSpPr>
        <p:spPr>
          <a:xfrm>
            <a:off x="0" y="2014330"/>
            <a:ext cx="12191999" cy="2123658"/>
          </a:xfrm>
          <a:prstGeom prst="rect">
            <a:avLst/>
          </a:prstGeom>
          <a:noFill/>
        </p:spPr>
        <p:txBody>
          <a:bodyPr wrap="square">
            <a:spAutoFit/>
          </a:bodyPr>
          <a:lstStyle/>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The as welded vessel was given a mandatary hydrotest which it passed but something was wrong with procedure such that the hydrotest was carried out several times. --- Effectively, the vessel was subjected to cyclic loading ( fatigue conditions) and failed by this mechanism due to inherent defective origins being present, in the form of inappropriate as welded and brittle microstructure. – Note : the brittle features of the steel wreckage.</a:t>
            </a:r>
          </a:p>
          <a:p>
            <a:pPr marL="342900" indent="-342900" algn="just">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054DF890-BB1E-29F2-0AF6-389439093F3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30183" y="3906073"/>
            <a:ext cx="6575461" cy="2747964"/>
          </a:xfrm>
          <a:prstGeom prst="rect">
            <a:avLst/>
          </a:prstGeom>
        </p:spPr>
      </p:pic>
    </p:spTree>
    <p:custDataLst>
      <p:tags r:id="rId1"/>
    </p:custDataLst>
    <p:extLst>
      <p:ext uri="{BB962C8B-B14F-4D97-AF65-F5344CB8AC3E}">
        <p14:creationId xmlns:p14="http://schemas.microsoft.com/office/powerpoint/2010/main" val="1958281132"/>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circle(in)">
                                      <p:cBhvr>
                                        <p:cTn id="2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3"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p:bldLst>
  </p:timing>
  <p:extLst>
    <p:ext uri="{E180D4A7-C9FB-4DFB-919C-405C955672EB}">
      <p14:showEvtLst xmlns:p14="http://schemas.microsoft.com/office/powerpoint/2010/main">
        <p14:playEvt time="23" objId="12"/>
      </p14:showEvtLst>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241572" y="1037550"/>
            <a:ext cx="11496823" cy="1077218"/>
          </a:xfrm>
          <a:prstGeom prst="rect">
            <a:avLst/>
          </a:prstGeom>
          <a:noFill/>
        </p:spPr>
        <p:txBody>
          <a:bodyPr wrap="square">
            <a:spAutoFit/>
          </a:bodyPr>
          <a:lstStyle/>
          <a:p>
            <a:pPr algn="just"/>
            <a:r>
              <a:rPr lang="en-US" sz="32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Prevention of the Three Main Modes of Failure of Welded Structures Continued:</a:t>
            </a:r>
            <a:endParaRPr lang="en-IN" sz="32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9" name="TextBox 8">
            <a:extLst>
              <a:ext uri="{FF2B5EF4-FFF2-40B4-BE49-F238E27FC236}">
                <a16:creationId xmlns:a16="http://schemas.microsoft.com/office/drawing/2014/main" id="{F3B208DA-F863-40C0-31D4-512B249E3A80}"/>
              </a:ext>
            </a:extLst>
          </p:cNvPr>
          <p:cNvSpPr txBox="1"/>
          <p:nvPr/>
        </p:nvSpPr>
        <p:spPr>
          <a:xfrm>
            <a:off x="1" y="2703446"/>
            <a:ext cx="12192000" cy="2677656"/>
          </a:xfrm>
          <a:prstGeom prst="rect">
            <a:avLst/>
          </a:prstGeom>
          <a:noFill/>
        </p:spPr>
        <p:txBody>
          <a:bodyPr wrap="square">
            <a:spAutoFit/>
          </a:bodyPr>
          <a:lstStyle/>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Mode of failure --- No.2 ---  General and </a:t>
            </a:r>
            <a:r>
              <a:rPr lang="en-US" sz="2400" dirty="0" err="1">
                <a:latin typeface="Times New Roman" panose="02020603050405020304" pitchFamily="18" charset="0"/>
                <a:cs typeface="Times New Roman" panose="02020603050405020304" pitchFamily="18" charset="0"/>
              </a:rPr>
              <a:t>localised</a:t>
            </a:r>
            <a:r>
              <a:rPr lang="en-US" sz="2400" dirty="0">
                <a:latin typeface="Times New Roman" panose="02020603050405020304" pitchFamily="18" charset="0"/>
                <a:cs typeface="Times New Roman" panose="02020603050405020304" pitchFamily="18" charset="0"/>
              </a:rPr>
              <a:t> corrosion of structure. </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This fatigue mode of failure can be prevented by suppressing the formation of “corrosion derived defective origins”, by for example : Using appropriate metal alloys, - or coating protection systems applied to the structure - like paint ! and or effective design innovations that facilitate such features as drainage and prevention of pockets in the design - that could contain and retain corrosive liquids - like chloride containing salts for example in contact with carbon steel.    	</a:t>
            </a:r>
          </a:p>
        </p:txBody>
      </p:sp>
    </p:spTree>
    <p:custDataLst>
      <p:tags r:id="rId1"/>
    </p:custDataLst>
    <p:extLst>
      <p:ext uri="{BB962C8B-B14F-4D97-AF65-F5344CB8AC3E}">
        <p14:creationId xmlns:p14="http://schemas.microsoft.com/office/powerpoint/2010/main" val="1475835782"/>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0"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p:bldLst>
  </p:timing>
  <p:extLst>
    <p:ext uri="{E180D4A7-C9FB-4DFB-919C-405C955672EB}">
      <p14:showEvtLst xmlns:p14="http://schemas.microsoft.com/office/powerpoint/2010/main">
        <p14:playEvt time="23" objId="12"/>
      </p14:showEvtLst>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241572" y="1037550"/>
            <a:ext cx="11496823" cy="1077218"/>
          </a:xfrm>
          <a:prstGeom prst="rect">
            <a:avLst/>
          </a:prstGeom>
          <a:noFill/>
        </p:spPr>
        <p:txBody>
          <a:bodyPr wrap="square">
            <a:spAutoFit/>
          </a:bodyPr>
          <a:lstStyle/>
          <a:p>
            <a:pPr algn="just"/>
            <a:r>
              <a:rPr lang="en-US" sz="32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Prevention of the three main modes of failure in welded structures continued:</a:t>
            </a:r>
            <a:endParaRPr lang="en-IN" sz="32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9" name="TextBox 8">
            <a:extLst>
              <a:ext uri="{FF2B5EF4-FFF2-40B4-BE49-F238E27FC236}">
                <a16:creationId xmlns:a16="http://schemas.microsoft.com/office/drawing/2014/main" id="{F3B208DA-F863-40C0-31D4-512B249E3A80}"/>
              </a:ext>
            </a:extLst>
          </p:cNvPr>
          <p:cNvSpPr txBox="1"/>
          <p:nvPr/>
        </p:nvSpPr>
        <p:spPr>
          <a:xfrm>
            <a:off x="1" y="2623933"/>
            <a:ext cx="12192000" cy="3785652"/>
          </a:xfrm>
          <a:prstGeom prst="rect">
            <a:avLst/>
          </a:prstGeom>
          <a:noFill/>
        </p:spPr>
        <p:txBody>
          <a:bodyPr wrap="square">
            <a:spAutoFit/>
          </a:bodyPr>
          <a:lstStyle/>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Mode of failure : --- No.3 --- Fatigue :  For a welded structure to suffer failure by fatigue, i.e. failure derived from a fatigue crack propagation mechanism , there is a fundamental requirement for a defective origin to be present. --- This fact is well established, in the science of metallurgy, when the subject is being taught on University courses.</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Question : Where do the defective origins come from in a welded structure?</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Answer : The defective origins are derived and produced from the way the welding process and or processes are applied to the joints. </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Design engineers need to appreciate that application of a welding process, inevitably leads to the “incurrence” of all aspects of imperfection in a welded joint. The level of imperfection decides the acceptability of the welded joint. </a:t>
            </a:r>
          </a:p>
        </p:txBody>
      </p:sp>
    </p:spTree>
    <p:custDataLst>
      <p:tags r:id="rId1"/>
    </p:custDataLst>
    <p:extLst>
      <p:ext uri="{BB962C8B-B14F-4D97-AF65-F5344CB8AC3E}">
        <p14:creationId xmlns:p14="http://schemas.microsoft.com/office/powerpoint/2010/main" val="3421870054"/>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8"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p:bldLst>
  </p:timing>
  <p:extLst>
    <p:ext uri="{E180D4A7-C9FB-4DFB-919C-405C955672EB}">
      <p14:showEvtLst xmlns:p14="http://schemas.microsoft.com/office/powerpoint/2010/main">
        <p14:playEvt time="23" objId="12"/>
      </p14:showEvtLst>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241572" y="1037550"/>
            <a:ext cx="11496823" cy="954107"/>
          </a:xfrm>
          <a:prstGeom prst="rect">
            <a:avLst/>
          </a:prstGeom>
          <a:noFill/>
        </p:spPr>
        <p:txBody>
          <a:bodyPr wrap="square">
            <a:spAutoFit/>
          </a:bodyPr>
          <a:lstStyle/>
          <a:p>
            <a:pPr algn="just"/>
            <a:r>
              <a:rPr lang="en-US" sz="28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Schematic View of the Defective Origin’s Role in Fatigue Failure as Introduced to Students at a University. </a:t>
            </a:r>
            <a:endParaRPr lang="en-IN" sz="28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pic>
        <p:nvPicPr>
          <p:cNvPr id="2" name="Content Placeholder 4">
            <a:extLst>
              <a:ext uri="{FF2B5EF4-FFF2-40B4-BE49-F238E27FC236}">
                <a16:creationId xmlns:a16="http://schemas.microsoft.com/office/drawing/2014/main" id="{B55AC733-0213-D779-84DE-55B1CBB4C5F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86348" y="2496085"/>
            <a:ext cx="8888362" cy="3779043"/>
          </a:xfrm>
          <a:prstGeom prst="rect">
            <a:avLst/>
          </a:prstGeom>
        </p:spPr>
      </p:pic>
    </p:spTree>
    <p:custDataLst>
      <p:tags r:id="rId1"/>
    </p:custDataLst>
    <p:extLst>
      <p:ext uri="{BB962C8B-B14F-4D97-AF65-F5344CB8AC3E}">
        <p14:creationId xmlns:p14="http://schemas.microsoft.com/office/powerpoint/2010/main" val="2113225324"/>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circle(in)">
                                      <p:cBhvr>
                                        <p:cTn id="1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9" repeatCount="indefinite" fill="hold" display="0">
                  <p:stCondLst>
                    <p:cond delay="indefinite"/>
                  </p:stCondLst>
                  <p:endCondLst>
                    <p:cond evt="onStopAudio" delay="0">
                      <p:tgtEl>
                        <p:sldTgt/>
                      </p:tgtEl>
                    </p:cond>
                  </p:endCondLst>
                </p:cTn>
                <p:tgtEl>
                  <p:spTgt spid="12"/>
                </p:tgtEl>
              </p:cMediaNode>
            </p:audio>
          </p:childTnLst>
        </p:cTn>
      </p:par>
    </p:tnLst>
    <p:bldLst>
      <p:bldP spid="7" grpId="0"/>
    </p:bldLst>
  </p:timing>
  <p:extLst>
    <p:ext uri="{E180D4A7-C9FB-4DFB-919C-405C955672EB}">
      <p14:showEvtLst xmlns:p14="http://schemas.microsoft.com/office/powerpoint/2010/main">
        <p14:playEvt time="23" objId="12"/>
      </p14:showEvtLst>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241572" y="1037550"/>
            <a:ext cx="11496823" cy="523220"/>
          </a:xfrm>
          <a:prstGeom prst="rect">
            <a:avLst/>
          </a:prstGeom>
          <a:noFill/>
        </p:spPr>
        <p:txBody>
          <a:bodyPr wrap="square">
            <a:spAutoFit/>
          </a:bodyPr>
          <a:lstStyle/>
          <a:p>
            <a:pPr algn="just"/>
            <a:r>
              <a:rPr lang="en-US" sz="28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Mode of Failure --- No. 3 ---  : Fatigue Continued: </a:t>
            </a:r>
            <a:endParaRPr lang="en-IN" sz="28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9" name="TextBox 8">
            <a:extLst>
              <a:ext uri="{FF2B5EF4-FFF2-40B4-BE49-F238E27FC236}">
                <a16:creationId xmlns:a16="http://schemas.microsoft.com/office/drawing/2014/main" id="{F3B208DA-F863-40C0-31D4-512B249E3A80}"/>
              </a:ext>
            </a:extLst>
          </p:cNvPr>
          <p:cNvSpPr txBox="1"/>
          <p:nvPr/>
        </p:nvSpPr>
        <p:spPr>
          <a:xfrm>
            <a:off x="1" y="1881808"/>
            <a:ext cx="12192000" cy="4493538"/>
          </a:xfrm>
          <a:prstGeom prst="rect">
            <a:avLst/>
          </a:prstGeom>
          <a:noFill/>
        </p:spPr>
        <p:txBody>
          <a:bodyPr wrap="square">
            <a:spAutoFit/>
          </a:bodyPr>
          <a:lstStyle/>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If, during fabrication of the welded structure, the level of imperfection cannot be suppressed and controlled adequately, the designer cannot make the assumptions that the welded joints will survive the designated design lifetime of service. --- By taking on board the naturally occurring problems from applying welding processes to joints , what can we do as welding engineers to give the designer the assurance that the weld quality in the joints will give the required lifetime of service without premature failure from fatigue? The answer is to use qualified weld procedures and welders, backed up with a regime of inspection, reference the Triangle of Actions. Note: all the design, codes, standards and specifications for welded structures ask for this welding requirement. Question : Nowadays, is the designer, in a position, to assume the welded fabrication has been carried out with these actions of qualification in compliance with the relevant code, standard and or specification. </a:t>
            </a: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 Answer NO,  I am sad to state. --- The reason stems from actions of welding fabricator company management who have broken the link in the Triangle of Actions between the design and welded fabrication. </a:t>
            </a:r>
          </a:p>
        </p:txBody>
      </p:sp>
    </p:spTree>
    <p:custDataLst>
      <p:tags r:id="rId1"/>
    </p:custDataLst>
    <p:extLst>
      <p:ext uri="{BB962C8B-B14F-4D97-AF65-F5344CB8AC3E}">
        <p14:creationId xmlns:p14="http://schemas.microsoft.com/office/powerpoint/2010/main" val="2656703099"/>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8"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p:bldLst>
  </p:timing>
  <p:extLst>
    <p:ext uri="{E180D4A7-C9FB-4DFB-919C-405C955672EB}">
      <p14:showEvtLst xmlns:p14="http://schemas.microsoft.com/office/powerpoint/2010/main">
        <p14:playEvt time="23" objId="12"/>
      </p14:showEvtLst>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215068" y="852021"/>
            <a:ext cx="11496823" cy="954107"/>
          </a:xfrm>
          <a:prstGeom prst="rect">
            <a:avLst/>
          </a:prstGeom>
          <a:noFill/>
        </p:spPr>
        <p:txBody>
          <a:bodyPr wrap="square">
            <a:spAutoFit/>
          </a:bodyPr>
          <a:lstStyle/>
          <a:p>
            <a:pPr algn="just"/>
            <a:r>
              <a:rPr lang="en-US" sz="28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What are the Preventative Measures then, That can be Implemented to Suppress the Occurrence of Fatigue Failure in a Welded Structure?</a:t>
            </a:r>
            <a:endParaRPr lang="en-IN" sz="28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9" name="TextBox 8">
            <a:extLst>
              <a:ext uri="{FF2B5EF4-FFF2-40B4-BE49-F238E27FC236}">
                <a16:creationId xmlns:a16="http://schemas.microsoft.com/office/drawing/2014/main" id="{F3B208DA-F863-40C0-31D4-512B249E3A80}"/>
              </a:ext>
            </a:extLst>
          </p:cNvPr>
          <p:cNvSpPr txBox="1"/>
          <p:nvPr/>
        </p:nvSpPr>
        <p:spPr>
          <a:xfrm>
            <a:off x="-3033" y="1961324"/>
            <a:ext cx="12192000" cy="4708981"/>
          </a:xfrm>
          <a:prstGeom prst="rect">
            <a:avLst/>
          </a:prstGeom>
          <a:noFill/>
        </p:spPr>
        <p:txBody>
          <a:bodyPr wrap="square">
            <a:spAutoFit/>
          </a:bodyPr>
          <a:lstStyle/>
          <a:p>
            <a:pPr marL="342900" indent="-3429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All design codes, standards and or specifications request the derivation and qualification of, weld procedure and hence the weld procedures and in addition, the welders, followed by the actual implementation of this skill in the manufacturing phase of producing the product. --- Question: Is this series of actions carried out universally and satisfactorily by welding fabrication companies, all over the world? Answer: I repeat, an emphatic NO !! and is a bombshell which designers must take on board. Without exception, welding fabricators do not apply the qualified weld procedures on the shop floor and or site, even in the production of welded pressure vessels. ( In the United Kingdom, non-compliant weld fabrication to the pressure vessel manufacturing code is breaking the law and is therefore a criminal offence ).  </a:t>
            </a:r>
          </a:p>
          <a:p>
            <a:pPr marL="342900" indent="-3429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first and general measure to implement, in order, to suppress fatigue mode of failure in a welded structure, is to force welding fabrication companies to behave themselves and be compliant with the relevant code, standard and or specification requirements. If this was to be achieved, then the designer could start to make the necessary assumptions for the “in service” stress calculations e.g. fatigue strength, to be accommodated and be acceptable so that required functionality is obtained.        </a:t>
            </a:r>
          </a:p>
          <a:p>
            <a:pPr marL="342900" indent="-342900" algn="jus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2926849423"/>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8"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p:bldLst>
  </p:timing>
  <p:extLst>
    <p:ext uri="{E180D4A7-C9FB-4DFB-919C-405C955672EB}">
      <p14:showEvtLst xmlns:p14="http://schemas.microsoft.com/office/powerpoint/2010/main">
        <p14:playEvt time="23" objId="12"/>
      </p14:showEvtLst>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241572" y="732752"/>
            <a:ext cx="11496823" cy="1446550"/>
          </a:xfrm>
          <a:prstGeom prst="rect">
            <a:avLst/>
          </a:prstGeom>
          <a:noFill/>
        </p:spPr>
        <p:txBody>
          <a:bodyPr wrap="square">
            <a:spAutoFit/>
          </a:bodyPr>
          <a:lstStyle/>
          <a:p>
            <a:pPr algn="just"/>
            <a:r>
              <a:rPr lang="en-US" sz="22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How does Fabricating in Accordance with Qualified Weld Procedures Suppress the Likelihood of a Welded Joint Prematurely Failing by Fatigue in and Under Normal Service Conditions? In other Words, How is the link between Design and Welded Fabrication Maintained in the Triangle of Actions? </a:t>
            </a:r>
            <a:endParaRPr lang="en-IN" sz="22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9" name="TextBox 8">
            <a:extLst>
              <a:ext uri="{FF2B5EF4-FFF2-40B4-BE49-F238E27FC236}">
                <a16:creationId xmlns:a16="http://schemas.microsoft.com/office/drawing/2014/main" id="{F3B208DA-F863-40C0-31D4-512B249E3A80}"/>
              </a:ext>
            </a:extLst>
          </p:cNvPr>
          <p:cNvSpPr txBox="1"/>
          <p:nvPr/>
        </p:nvSpPr>
        <p:spPr>
          <a:xfrm>
            <a:off x="1" y="2014332"/>
            <a:ext cx="12192000" cy="4154984"/>
          </a:xfrm>
          <a:prstGeom prst="rect">
            <a:avLst/>
          </a:prstGeom>
          <a:noFill/>
        </p:spPr>
        <p:txBody>
          <a:bodyPr wrap="square">
            <a:spAutoFit/>
          </a:bodyPr>
          <a:lstStyle/>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Answer to the question is as follows for the fillet, partial penetration and full penetration welded joints  :-</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qualified weld procedure will deliver a surface profile for these welded joints to be convex but not exaggerated, in overall nature, to guarantee throat thickness and hence strength, whilst displaying relatively smooth appearance with minimum ripple. This means the welded joint is less likely to possess surface areas, that potentially produce stress raising effects, due to overall and or </a:t>
            </a:r>
            <a:r>
              <a:rPr lang="en-US" sz="2400" dirty="0" err="1">
                <a:latin typeface="Times New Roman" panose="02020603050405020304" pitchFamily="18" charset="0"/>
                <a:cs typeface="Times New Roman" panose="02020603050405020304" pitchFamily="18" charset="0"/>
              </a:rPr>
              <a:t>localised</a:t>
            </a:r>
            <a:r>
              <a:rPr lang="en-US" sz="2400" dirty="0">
                <a:latin typeface="Times New Roman" panose="02020603050405020304" pitchFamily="18" charset="0"/>
                <a:cs typeface="Times New Roman" panose="02020603050405020304" pitchFamily="18" charset="0"/>
              </a:rPr>
              <a:t> changes of shape. </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 addition, the qualified procedure will deliver and confer to the welded joint satisfactory volumetric fusion characteristics such that internal stress raising effects cannot come into being, derived from inappropriate microstructure and or physical features.      </a:t>
            </a: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20178862"/>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9"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p:bldLst>
  </p:timing>
  <p:extLst>
    <p:ext uri="{E180D4A7-C9FB-4DFB-919C-405C955672EB}">
      <p14:showEvtLst xmlns:p14="http://schemas.microsoft.com/office/powerpoint/2010/main">
        <p14:playEvt time="23" objId="12"/>
      </p14:showEvtLst>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241572" y="759258"/>
            <a:ext cx="11496823" cy="1938992"/>
          </a:xfrm>
          <a:prstGeom prst="rect">
            <a:avLst/>
          </a:prstGeom>
          <a:noFill/>
        </p:spPr>
        <p:txBody>
          <a:bodyPr wrap="square">
            <a:spAutoFit/>
          </a:bodyPr>
          <a:lstStyle/>
          <a:p>
            <a:pPr algn="just"/>
            <a:r>
              <a:rPr lang="en-US" sz="24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this Point in the Lecture, It is Important for the Designer to Understand and Take on Board, What is the Fact, That when Welding Processes are Applied to their Designs for Welded Structure Which are not in Accordance with Qualified Weld Procedure and not Using Coded Welders, They are Going to Receive what are known as “Stuck Together Welds”. Oh Dear ! </a:t>
            </a:r>
            <a:endParaRPr lang="en-IN" sz="24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9" name="TextBox 8">
            <a:extLst>
              <a:ext uri="{FF2B5EF4-FFF2-40B4-BE49-F238E27FC236}">
                <a16:creationId xmlns:a16="http://schemas.microsoft.com/office/drawing/2014/main" id="{F3B208DA-F863-40C0-31D4-512B249E3A80}"/>
              </a:ext>
            </a:extLst>
          </p:cNvPr>
          <p:cNvSpPr txBox="1"/>
          <p:nvPr/>
        </p:nvSpPr>
        <p:spPr>
          <a:xfrm>
            <a:off x="1" y="2544424"/>
            <a:ext cx="12192000" cy="3785652"/>
          </a:xfrm>
          <a:prstGeom prst="rect">
            <a:avLst/>
          </a:prstGeom>
          <a:noFill/>
        </p:spPr>
        <p:txBody>
          <a:bodyPr wrap="square">
            <a:spAutoFit/>
          </a:bodyPr>
          <a:lstStyle/>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 stuck together welded joints and structures” are inevitably full of defective origins that can initiate fatigue crack propagation mechanisms to come into being, exist and operate, this latter condition of welded structure is being produced in welding fabrication companies all over the world, without exception --- FACT !! I am sad to state. </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Because of the latter statement being 100% and indisputably true, I must report to welded structure designers that they cannot rely upon the results of their stress calculations being accommodated by the production welded joints possessing the appropriate and desired mechanical properties. What follows are examples of the weld quality currently being produced from welding fabricators i.e. a quality containing potentially active and dangerous defective origins, suitable for fatigue mechanisms to come into being and operate. </a:t>
            </a:r>
          </a:p>
        </p:txBody>
      </p:sp>
    </p:spTree>
    <p:custDataLst>
      <p:tags r:id="rId1"/>
    </p:custDataLst>
    <p:extLst>
      <p:ext uri="{BB962C8B-B14F-4D97-AF65-F5344CB8AC3E}">
        <p14:creationId xmlns:p14="http://schemas.microsoft.com/office/powerpoint/2010/main" val="2127810981"/>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8"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p:bldLst>
  </p:timing>
  <p:extLst>
    <p:ext uri="{E180D4A7-C9FB-4DFB-919C-405C955672EB}">
      <p14:showEvtLst xmlns:p14="http://schemas.microsoft.com/office/powerpoint/2010/main">
        <p14:playEvt time="23" objId="12"/>
      </p14:showEvtLst>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241572" y="1037550"/>
            <a:ext cx="11496823" cy="1938992"/>
          </a:xfrm>
          <a:prstGeom prst="rect">
            <a:avLst/>
          </a:prstGeom>
          <a:noFill/>
        </p:spPr>
        <p:txBody>
          <a:bodyPr wrap="square">
            <a:spAutoFit/>
          </a:bodyPr>
          <a:lstStyle/>
          <a:p>
            <a:pPr algn="just"/>
            <a:r>
              <a:rPr lang="en-US" sz="24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Designers ! What Follows are Examples of the Weld Quality you are Currently Receiving in your Designed Welded Structures, Due to Welding Company Managements Breaking the Link between Design and Welding Fabrication on the Triangle of Actions. The Production of “Stuck Together Welded Joints” from Welding Fabricators Means they Possess these Characteristic Features, Both Material Fused and Physical. </a:t>
            </a:r>
            <a:endParaRPr lang="en-IN" sz="24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9" name="TextBox 8">
            <a:extLst>
              <a:ext uri="{FF2B5EF4-FFF2-40B4-BE49-F238E27FC236}">
                <a16:creationId xmlns:a16="http://schemas.microsoft.com/office/drawing/2014/main" id="{F3B208DA-F863-40C0-31D4-512B249E3A80}"/>
              </a:ext>
            </a:extLst>
          </p:cNvPr>
          <p:cNvSpPr txBox="1"/>
          <p:nvPr/>
        </p:nvSpPr>
        <p:spPr>
          <a:xfrm>
            <a:off x="1" y="3246786"/>
            <a:ext cx="12191999" cy="954107"/>
          </a:xfrm>
          <a:prstGeom prst="rect">
            <a:avLst/>
          </a:prstGeom>
          <a:noFill/>
        </p:spPr>
        <p:txBody>
          <a:bodyPr wrap="square">
            <a:spAutoFit/>
          </a:bodyPr>
          <a:lstStyle/>
          <a:p>
            <a:pPr marL="342900" indent="-342900" algn="just">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Designers you should be shocked by what you are about to observe.</a:t>
            </a:r>
          </a:p>
          <a:p>
            <a:pPr marL="342900" indent="-3429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p:txBody>
      </p:sp>
      <p:pic>
        <p:nvPicPr>
          <p:cNvPr id="2" name="Graphic 1" descr="Angry face with solid fill with solid fill">
            <a:extLst>
              <a:ext uri="{FF2B5EF4-FFF2-40B4-BE49-F238E27FC236}">
                <a16:creationId xmlns:a16="http://schemas.microsoft.com/office/drawing/2014/main" id="{B0D4C507-055A-CA43-128A-814481ED987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585887" y="3974971"/>
            <a:ext cx="914400" cy="914400"/>
          </a:xfrm>
          <a:prstGeom prst="rect">
            <a:avLst/>
          </a:prstGeom>
        </p:spPr>
      </p:pic>
    </p:spTree>
    <p:custDataLst>
      <p:tags r:id="rId1"/>
    </p:custDataLst>
    <p:extLst>
      <p:ext uri="{BB962C8B-B14F-4D97-AF65-F5344CB8AC3E}">
        <p14:creationId xmlns:p14="http://schemas.microsoft.com/office/powerpoint/2010/main" val="2533131012"/>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3"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p:bldLst>
  </p:timing>
  <p:extLst>
    <p:ext uri="{E180D4A7-C9FB-4DFB-919C-405C955672EB}">
      <p14:showEvtLst xmlns:p14="http://schemas.microsoft.com/office/powerpoint/2010/main">
        <p14:playEvt time="23" objId="12"/>
      </p14:showEvtLst>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241572" y="785760"/>
            <a:ext cx="11496823" cy="1569660"/>
          </a:xfrm>
          <a:prstGeom prst="rect">
            <a:avLst/>
          </a:prstGeom>
          <a:noFill/>
        </p:spPr>
        <p:txBody>
          <a:bodyPr wrap="square">
            <a:spAutoFit/>
          </a:bodyPr>
          <a:lstStyle/>
          <a:p>
            <a:pPr algn="just"/>
            <a:r>
              <a:rPr lang="en-US" sz="24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Application of a Welding Process, Not in Accordance with a Qualified Weld Procedure, Showing the type of Defect, i.e. Defective Origin, that Can be Incurred in a “Double Sided” Fillet Welded Joint. The Direction that the Fatigue Crack Propagation Will Take is from Inside the Joint to the Outside. </a:t>
            </a:r>
            <a:endParaRPr lang="en-IN" sz="24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9" name="TextBox 8">
            <a:extLst>
              <a:ext uri="{FF2B5EF4-FFF2-40B4-BE49-F238E27FC236}">
                <a16:creationId xmlns:a16="http://schemas.microsoft.com/office/drawing/2014/main" id="{F3B208DA-F863-40C0-31D4-512B249E3A80}"/>
              </a:ext>
            </a:extLst>
          </p:cNvPr>
          <p:cNvSpPr txBox="1"/>
          <p:nvPr/>
        </p:nvSpPr>
        <p:spPr>
          <a:xfrm>
            <a:off x="1" y="2411897"/>
            <a:ext cx="12192000" cy="1200329"/>
          </a:xfrm>
          <a:prstGeom prst="rect">
            <a:avLst/>
          </a:prstGeom>
          <a:noFill/>
        </p:spPr>
        <p:txBody>
          <a:bodyPr wrap="square">
            <a:spAutoFit/>
          </a:bodyPr>
          <a:lstStyle/>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Joint preparation before welding.                                    After welding. </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Defective origin is lack of root fusion </a:t>
            </a: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cxnSp>
        <p:nvCxnSpPr>
          <p:cNvPr id="2" name="Straight Connector 1">
            <a:extLst>
              <a:ext uri="{FF2B5EF4-FFF2-40B4-BE49-F238E27FC236}">
                <a16:creationId xmlns:a16="http://schemas.microsoft.com/office/drawing/2014/main" id="{80416129-1185-4E0E-B4F9-DDB14B52C81A}"/>
              </a:ext>
            </a:extLst>
          </p:cNvPr>
          <p:cNvCxnSpPr/>
          <p:nvPr/>
        </p:nvCxnSpPr>
        <p:spPr>
          <a:xfrm>
            <a:off x="4802417" y="2664542"/>
            <a:ext cx="198611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F2FD4904-B95F-9468-3BC2-814994518379}"/>
              </a:ext>
            </a:extLst>
          </p:cNvPr>
          <p:cNvCxnSpPr>
            <a:cxnSpLocks/>
          </p:cNvCxnSpPr>
          <p:nvPr/>
        </p:nvCxnSpPr>
        <p:spPr>
          <a:xfrm>
            <a:off x="9530879" y="2638038"/>
            <a:ext cx="119953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A0823852-0100-2759-1077-BA385F0C5977}"/>
              </a:ext>
            </a:extLst>
          </p:cNvPr>
          <p:cNvCxnSpPr>
            <a:cxnSpLocks/>
          </p:cNvCxnSpPr>
          <p:nvPr/>
        </p:nvCxnSpPr>
        <p:spPr>
          <a:xfrm flipH="1">
            <a:off x="10553864" y="2651291"/>
            <a:ext cx="216309" cy="71754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8" name="Rectangle 7">
            <a:extLst>
              <a:ext uri="{FF2B5EF4-FFF2-40B4-BE49-F238E27FC236}">
                <a16:creationId xmlns:a16="http://schemas.microsoft.com/office/drawing/2014/main" id="{B0D7F87B-D510-53BC-520B-F806056151CA}"/>
              </a:ext>
            </a:extLst>
          </p:cNvPr>
          <p:cNvSpPr/>
          <p:nvPr/>
        </p:nvSpPr>
        <p:spPr>
          <a:xfrm>
            <a:off x="2792361" y="3422659"/>
            <a:ext cx="658762" cy="157336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a:extLst>
              <a:ext uri="{FF2B5EF4-FFF2-40B4-BE49-F238E27FC236}">
                <a16:creationId xmlns:a16="http://schemas.microsoft.com/office/drawing/2014/main" id="{B43A8679-2937-5858-B615-4B0D821E9EDA}"/>
              </a:ext>
            </a:extLst>
          </p:cNvPr>
          <p:cNvCxnSpPr>
            <a:cxnSpLocks/>
          </p:cNvCxnSpPr>
          <p:nvPr/>
        </p:nvCxnSpPr>
        <p:spPr>
          <a:xfrm>
            <a:off x="1728339" y="3101865"/>
            <a:ext cx="0" cy="1563536"/>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51302DB6-BC2A-EB71-E65D-A6059D85DBE6}"/>
              </a:ext>
            </a:extLst>
          </p:cNvPr>
          <p:cNvCxnSpPr/>
          <p:nvPr/>
        </p:nvCxnSpPr>
        <p:spPr>
          <a:xfrm>
            <a:off x="1728339" y="4652145"/>
            <a:ext cx="796412" cy="2062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E1796A67-F327-9246-616A-E1D95DE93CF4}"/>
              </a:ext>
            </a:extLst>
          </p:cNvPr>
          <p:cNvSpPr/>
          <p:nvPr/>
        </p:nvSpPr>
        <p:spPr>
          <a:xfrm>
            <a:off x="1467999" y="5001621"/>
            <a:ext cx="3382297" cy="58993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14" name="Picture 13">
            <a:extLst>
              <a:ext uri="{FF2B5EF4-FFF2-40B4-BE49-F238E27FC236}">
                <a16:creationId xmlns:a16="http://schemas.microsoft.com/office/drawing/2014/main" id="{D9287AA3-4255-7477-8263-745BD983C0F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50816" y="3443215"/>
            <a:ext cx="4247530" cy="2674577"/>
          </a:xfrm>
          <a:prstGeom prst="rect">
            <a:avLst/>
          </a:prstGeom>
        </p:spPr>
      </p:pic>
      <p:pic>
        <p:nvPicPr>
          <p:cNvPr id="15" name="Graphic 14" descr="Angry face with solid fill with solid fill">
            <a:extLst>
              <a:ext uri="{FF2B5EF4-FFF2-40B4-BE49-F238E27FC236}">
                <a16:creationId xmlns:a16="http://schemas.microsoft.com/office/drawing/2014/main" id="{2F7BFCC8-FD83-DD77-227C-0F8FEF3BBEF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334000" y="5141305"/>
            <a:ext cx="914400" cy="914400"/>
          </a:xfrm>
          <a:prstGeom prst="rect">
            <a:avLst/>
          </a:prstGeom>
        </p:spPr>
      </p:pic>
    </p:spTree>
    <p:custDataLst>
      <p:tags r:id="rId1"/>
    </p:custDataLst>
    <p:extLst>
      <p:ext uri="{BB962C8B-B14F-4D97-AF65-F5344CB8AC3E}">
        <p14:creationId xmlns:p14="http://schemas.microsoft.com/office/powerpoint/2010/main" val="569335472"/>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heel(1)">
                                      <p:cBhvr>
                                        <p:cTn id="14" dur="2000"/>
                                        <p:tgtEl>
                                          <p:spTgt spid="5"/>
                                        </p:tgtEl>
                                      </p:cBhvr>
                                    </p:animEffect>
                                  </p:childTnLst>
                                </p:cTn>
                              </p:par>
                              <p:par>
                                <p:cTn id="15" presetID="21" presetClass="entr" presetSubtype="1"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heel(1)">
                                      <p:cBhvr>
                                        <p:cTn id="17" dur="2000"/>
                                        <p:tgtEl>
                                          <p:spTgt spid="12"/>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heel(1)">
                                      <p:cBhvr>
                                        <p:cTn id="20" dur="2000"/>
                                        <p:tgtEl>
                                          <p:spTgt spid="9"/>
                                        </p:tgtEl>
                                      </p:cBhvr>
                                    </p:animEffect>
                                  </p:childTnLst>
                                </p:cTn>
                              </p:par>
                              <p:par>
                                <p:cTn id="21" presetID="21" presetClass="entr" presetSubtype="1"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heel(1)">
                                      <p:cBhvr>
                                        <p:cTn id="23" dur="2000"/>
                                        <p:tgtEl>
                                          <p:spTgt spid="2"/>
                                        </p:tgtEl>
                                      </p:cBhvr>
                                    </p:animEffect>
                                  </p:childTnLst>
                                </p:cTn>
                              </p:par>
                              <p:par>
                                <p:cTn id="24" presetID="21" presetClass="entr" presetSubtype="1"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heel(1)">
                                      <p:cBhvr>
                                        <p:cTn id="26" dur="2000"/>
                                        <p:tgtEl>
                                          <p:spTgt spid="4"/>
                                        </p:tgtEl>
                                      </p:cBhvr>
                                    </p:animEffect>
                                  </p:childTnLst>
                                </p:cTn>
                              </p:par>
                              <p:par>
                                <p:cTn id="27" presetID="21" presetClass="entr" presetSubtype="1"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heel(1)">
                                      <p:cBhvr>
                                        <p:cTn id="29" dur="2000"/>
                                        <p:tgtEl>
                                          <p:spTgt spid="6"/>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heel(1)">
                                      <p:cBhvr>
                                        <p:cTn id="32" dur="2000"/>
                                        <p:tgtEl>
                                          <p:spTgt spid="8"/>
                                        </p:tgtEl>
                                      </p:cBhvr>
                                    </p:animEffect>
                                  </p:childTnLst>
                                </p:cTn>
                              </p:par>
                              <p:par>
                                <p:cTn id="33" presetID="21" presetClass="entr" presetSubtype="1"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heel(1)">
                                      <p:cBhvr>
                                        <p:cTn id="35" dur="2000"/>
                                        <p:tgtEl>
                                          <p:spTgt spid="10"/>
                                        </p:tgtEl>
                                      </p:cBhvr>
                                    </p:animEffect>
                                  </p:childTnLst>
                                </p:cTn>
                              </p:par>
                              <p:par>
                                <p:cTn id="36" presetID="21" presetClass="entr" presetSubtype="1"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heel(1)">
                                      <p:cBhvr>
                                        <p:cTn id="38" dur="2000"/>
                                        <p:tgtEl>
                                          <p:spTgt spid="11"/>
                                        </p:tgtEl>
                                      </p:cBhvr>
                                    </p:animEffect>
                                  </p:childTnLst>
                                </p:cTn>
                              </p:par>
                              <p:par>
                                <p:cTn id="39" presetID="21" presetClass="entr" presetSubtype="1"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heel(1)">
                                      <p:cBhvr>
                                        <p:cTn id="41" dur="2000"/>
                                        <p:tgtEl>
                                          <p:spTgt spid="13"/>
                                        </p:tgtEl>
                                      </p:cBhvr>
                                    </p:animEffect>
                                  </p:childTnLst>
                                </p:cTn>
                              </p:par>
                              <p:par>
                                <p:cTn id="42" presetID="21" presetClass="entr" presetSubtype="1" fill="hold"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heel(1)">
                                      <p:cBhvr>
                                        <p:cTn id="44" dur="2000"/>
                                        <p:tgtEl>
                                          <p:spTgt spid="14"/>
                                        </p:tgtEl>
                                      </p:cBhvr>
                                    </p:animEffect>
                                  </p:childTnLst>
                                </p:cTn>
                              </p:par>
                              <p:par>
                                <p:cTn id="45" presetID="21" presetClass="entr" presetSubtype="1"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heel(1)">
                                      <p:cBhvr>
                                        <p:cTn id="4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48"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p:bldP spid="8" grpId="0" animBg="1"/>
      <p:bldP spid="13" grpId="0" animBg="1"/>
    </p:bldLst>
  </p:timing>
  <p:extLst>
    <p:ext uri="{E180D4A7-C9FB-4DFB-919C-405C955672EB}">
      <p14:showEvtLst xmlns:p14="http://schemas.microsoft.com/office/powerpoint/2010/main">
        <p14:playEvt time="23" objId="12"/>
      </p14:showEvtLst>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241572" y="785759"/>
            <a:ext cx="11496823" cy="1107996"/>
          </a:xfrm>
          <a:prstGeom prst="rect">
            <a:avLst/>
          </a:prstGeom>
          <a:noFill/>
        </p:spPr>
        <p:txBody>
          <a:bodyPr wrap="square">
            <a:spAutoFit/>
          </a:bodyPr>
          <a:lstStyle/>
          <a:p>
            <a:pPr algn="just"/>
            <a:r>
              <a:rPr lang="en-US" sz="22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Application of a Welding Process, Not in Accordance with a Qualified Weld Procedure, Showing the Volumetric Incurred Defects, i.e. Defective Origins, In a Single Sided Partial Penetration “T” butt Welded Joint. </a:t>
            </a:r>
            <a:endParaRPr lang="en-IN" sz="22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9" name="TextBox 8">
            <a:extLst>
              <a:ext uri="{FF2B5EF4-FFF2-40B4-BE49-F238E27FC236}">
                <a16:creationId xmlns:a16="http://schemas.microsoft.com/office/drawing/2014/main" id="{F3B208DA-F863-40C0-31D4-512B249E3A80}"/>
              </a:ext>
            </a:extLst>
          </p:cNvPr>
          <p:cNvSpPr txBox="1"/>
          <p:nvPr/>
        </p:nvSpPr>
        <p:spPr>
          <a:xfrm>
            <a:off x="1" y="2014332"/>
            <a:ext cx="12192000" cy="2123658"/>
          </a:xfrm>
          <a:prstGeom prst="rect">
            <a:avLst/>
          </a:prstGeom>
          <a:noFill/>
        </p:spPr>
        <p:txBody>
          <a:bodyPr wrap="square">
            <a:spAutoFit/>
          </a:bodyPr>
          <a:lstStyle/>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The defective origins manifest themselves in this partial penetration single sided “T” butt welded joint as lack of root fusion, the machined chamfer in the vertical plate is still present , i.e. not fused out, plus surface cracks in the profile. Failure from fatigue crack propagation will be from inside the joint outwards. </a:t>
            </a: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Joint preparation before welding.                                          After welding. </a:t>
            </a: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 </a:t>
            </a:r>
          </a:p>
        </p:txBody>
      </p:sp>
      <p:cxnSp>
        <p:nvCxnSpPr>
          <p:cNvPr id="2" name="Straight Connector 1">
            <a:extLst>
              <a:ext uri="{FF2B5EF4-FFF2-40B4-BE49-F238E27FC236}">
                <a16:creationId xmlns:a16="http://schemas.microsoft.com/office/drawing/2014/main" id="{768CDBF8-8B17-2E14-68F1-060D34180616}"/>
              </a:ext>
            </a:extLst>
          </p:cNvPr>
          <p:cNvCxnSpPr/>
          <p:nvPr/>
        </p:nvCxnSpPr>
        <p:spPr>
          <a:xfrm>
            <a:off x="4293276" y="3588775"/>
            <a:ext cx="246789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DAF0AD4A-8FA9-A52D-701E-AEF2D494D552}"/>
              </a:ext>
            </a:extLst>
          </p:cNvPr>
          <p:cNvCxnSpPr/>
          <p:nvPr/>
        </p:nvCxnSpPr>
        <p:spPr>
          <a:xfrm>
            <a:off x="8901614" y="3575520"/>
            <a:ext cx="34412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671446A8-8401-6034-BAE1-B43F9AACC753}"/>
              </a:ext>
            </a:extLst>
          </p:cNvPr>
          <p:cNvCxnSpPr>
            <a:cxnSpLocks/>
          </p:cNvCxnSpPr>
          <p:nvPr/>
        </p:nvCxnSpPr>
        <p:spPr>
          <a:xfrm>
            <a:off x="9249165" y="3588773"/>
            <a:ext cx="0" cy="2949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3F2DD65B-D29A-996D-CDE9-143F13E5FA7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82948" y="3975660"/>
            <a:ext cx="4762500" cy="2629103"/>
          </a:xfrm>
          <a:prstGeom prst="rect">
            <a:avLst/>
          </a:prstGeom>
        </p:spPr>
      </p:pic>
      <p:pic>
        <p:nvPicPr>
          <p:cNvPr id="11" name="Picture 10">
            <a:extLst>
              <a:ext uri="{FF2B5EF4-FFF2-40B4-BE49-F238E27FC236}">
                <a16:creationId xmlns:a16="http://schemas.microsoft.com/office/drawing/2014/main" id="{61F05412-6DA0-E5EF-D0B4-3AF02FD223CE}"/>
              </a:ext>
            </a:extLst>
          </p:cNvPr>
          <p:cNvPicPr>
            <a:picLocks noChangeAspect="1"/>
          </p:cNvPicPr>
          <p:nvPr/>
        </p:nvPicPr>
        <p:blipFill>
          <a:blip r:embed="rId9"/>
          <a:stretch>
            <a:fillRect/>
          </a:stretch>
        </p:blipFill>
        <p:spPr>
          <a:xfrm>
            <a:off x="2597268" y="4372771"/>
            <a:ext cx="530398" cy="1133954"/>
          </a:xfrm>
          <a:prstGeom prst="rect">
            <a:avLst/>
          </a:prstGeom>
        </p:spPr>
      </p:pic>
      <p:sp>
        <p:nvSpPr>
          <p:cNvPr id="13" name="Rectangle 12">
            <a:extLst>
              <a:ext uri="{FF2B5EF4-FFF2-40B4-BE49-F238E27FC236}">
                <a16:creationId xmlns:a16="http://schemas.microsoft.com/office/drawing/2014/main" id="{5ED9208E-7E78-46AA-56A7-27047FA06F1F}"/>
              </a:ext>
            </a:extLst>
          </p:cNvPr>
          <p:cNvSpPr/>
          <p:nvPr/>
        </p:nvSpPr>
        <p:spPr>
          <a:xfrm>
            <a:off x="1869839" y="5497117"/>
            <a:ext cx="2035277" cy="54077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cxnSp>
        <p:nvCxnSpPr>
          <p:cNvPr id="14" name="Straight Connector 13">
            <a:extLst>
              <a:ext uri="{FF2B5EF4-FFF2-40B4-BE49-F238E27FC236}">
                <a16:creationId xmlns:a16="http://schemas.microsoft.com/office/drawing/2014/main" id="{1D3557C2-89E5-E2AD-0708-89D06DF3C56E}"/>
              </a:ext>
            </a:extLst>
          </p:cNvPr>
          <p:cNvCxnSpPr/>
          <p:nvPr/>
        </p:nvCxnSpPr>
        <p:spPr>
          <a:xfrm>
            <a:off x="1816831" y="3974364"/>
            <a:ext cx="0" cy="1189704"/>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A23FF190-3C52-D5CF-236E-52FF11A9F4D6}"/>
              </a:ext>
            </a:extLst>
          </p:cNvPr>
          <p:cNvCxnSpPr/>
          <p:nvPr/>
        </p:nvCxnSpPr>
        <p:spPr>
          <a:xfrm>
            <a:off x="1800245" y="5137563"/>
            <a:ext cx="550604" cy="11798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6" name="Graphic 15" descr="Angry face with solid fill with solid fill">
            <a:extLst>
              <a:ext uri="{FF2B5EF4-FFF2-40B4-BE49-F238E27FC236}">
                <a16:creationId xmlns:a16="http://schemas.microsoft.com/office/drawing/2014/main" id="{5598E62E-2DAB-42BA-D965-92274BF99884}"/>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552113" y="5587608"/>
            <a:ext cx="914400" cy="914400"/>
          </a:xfrm>
          <a:prstGeom prst="rect">
            <a:avLst/>
          </a:prstGeom>
        </p:spPr>
      </p:pic>
    </p:spTree>
    <p:custDataLst>
      <p:tags r:id="rId1"/>
    </p:custDataLst>
    <p:extLst>
      <p:ext uri="{BB962C8B-B14F-4D97-AF65-F5344CB8AC3E}">
        <p14:creationId xmlns:p14="http://schemas.microsoft.com/office/powerpoint/2010/main" val="3570744584"/>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31"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1000" fill="hold"/>
                                        <p:tgtEl>
                                          <p:spTgt spid="9"/>
                                        </p:tgtEl>
                                        <p:attrNameLst>
                                          <p:attrName>ppt_w</p:attrName>
                                        </p:attrNameLst>
                                      </p:cBhvr>
                                      <p:tavLst>
                                        <p:tav tm="0">
                                          <p:val>
                                            <p:fltVal val="0"/>
                                          </p:val>
                                        </p:tav>
                                        <p:tav tm="100000">
                                          <p:val>
                                            <p:strVal val="#ppt_w"/>
                                          </p:val>
                                        </p:tav>
                                      </p:tavLst>
                                    </p:anim>
                                    <p:anim calcmode="lin" valueType="num">
                                      <p:cBhvr>
                                        <p:cTn id="21" dur="1000" fill="hold"/>
                                        <p:tgtEl>
                                          <p:spTgt spid="9"/>
                                        </p:tgtEl>
                                        <p:attrNameLst>
                                          <p:attrName>ppt_h</p:attrName>
                                        </p:attrNameLst>
                                      </p:cBhvr>
                                      <p:tavLst>
                                        <p:tav tm="0">
                                          <p:val>
                                            <p:fltVal val="0"/>
                                          </p:val>
                                        </p:tav>
                                        <p:tav tm="100000">
                                          <p:val>
                                            <p:strVal val="#ppt_h"/>
                                          </p:val>
                                        </p:tav>
                                      </p:tavLst>
                                    </p:anim>
                                    <p:anim calcmode="lin" valueType="num">
                                      <p:cBhvr>
                                        <p:cTn id="22" dur="1000" fill="hold"/>
                                        <p:tgtEl>
                                          <p:spTgt spid="9"/>
                                        </p:tgtEl>
                                        <p:attrNameLst>
                                          <p:attrName>style.rotation</p:attrName>
                                        </p:attrNameLst>
                                      </p:cBhvr>
                                      <p:tavLst>
                                        <p:tav tm="0">
                                          <p:val>
                                            <p:fltVal val="90"/>
                                          </p:val>
                                        </p:tav>
                                        <p:tav tm="100000">
                                          <p:val>
                                            <p:fltVal val="0"/>
                                          </p:val>
                                        </p:tav>
                                      </p:tavLst>
                                    </p:anim>
                                    <p:animEffect transition="in" filter="fade">
                                      <p:cBhvr>
                                        <p:cTn id="23" dur="1000"/>
                                        <p:tgtEl>
                                          <p:spTgt spid="9"/>
                                        </p:tgtEl>
                                      </p:cBhvr>
                                    </p:animEffect>
                                  </p:childTnLst>
                                </p:cTn>
                              </p:par>
                              <p:par>
                                <p:cTn id="24" presetID="31"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1000" fill="hold"/>
                                        <p:tgtEl>
                                          <p:spTgt spid="2"/>
                                        </p:tgtEl>
                                        <p:attrNameLst>
                                          <p:attrName>ppt_w</p:attrName>
                                        </p:attrNameLst>
                                      </p:cBhvr>
                                      <p:tavLst>
                                        <p:tav tm="0">
                                          <p:val>
                                            <p:fltVal val="0"/>
                                          </p:val>
                                        </p:tav>
                                        <p:tav tm="100000">
                                          <p:val>
                                            <p:strVal val="#ppt_w"/>
                                          </p:val>
                                        </p:tav>
                                      </p:tavLst>
                                    </p:anim>
                                    <p:anim calcmode="lin" valueType="num">
                                      <p:cBhvr>
                                        <p:cTn id="27" dur="1000" fill="hold"/>
                                        <p:tgtEl>
                                          <p:spTgt spid="2"/>
                                        </p:tgtEl>
                                        <p:attrNameLst>
                                          <p:attrName>ppt_h</p:attrName>
                                        </p:attrNameLst>
                                      </p:cBhvr>
                                      <p:tavLst>
                                        <p:tav tm="0">
                                          <p:val>
                                            <p:fltVal val="0"/>
                                          </p:val>
                                        </p:tav>
                                        <p:tav tm="100000">
                                          <p:val>
                                            <p:strVal val="#ppt_h"/>
                                          </p:val>
                                        </p:tav>
                                      </p:tavLst>
                                    </p:anim>
                                    <p:anim calcmode="lin" valueType="num">
                                      <p:cBhvr>
                                        <p:cTn id="28" dur="1000" fill="hold"/>
                                        <p:tgtEl>
                                          <p:spTgt spid="2"/>
                                        </p:tgtEl>
                                        <p:attrNameLst>
                                          <p:attrName>style.rotation</p:attrName>
                                        </p:attrNameLst>
                                      </p:cBhvr>
                                      <p:tavLst>
                                        <p:tav tm="0">
                                          <p:val>
                                            <p:fltVal val="90"/>
                                          </p:val>
                                        </p:tav>
                                        <p:tav tm="100000">
                                          <p:val>
                                            <p:fltVal val="0"/>
                                          </p:val>
                                        </p:tav>
                                      </p:tavLst>
                                    </p:anim>
                                    <p:animEffect transition="in" filter="fade">
                                      <p:cBhvr>
                                        <p:cTn id="29" dur="1000"/>
                                        <p:tgtEl>
                                          <p:spTgt spid="2"/>
                                        </p:tgtEl>
                                      </p:cBhvr>
                                    </p:animEffect>
                                  </p:childTnLst>
                                </p:cTn>
                              </p:par>
                              <p:par>
                                <p:cTn id="30" presetID="31" presetClass="entr" presetSubtype="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1000" fill="hold"/>
                                        <p:tgtEl>
                                          <p:spTgt spid="4"/>
                                        </p:tgtEl>
                                        <p:attrNameLst>
                                          <p:attrName>ppt_w</p:attrName>
                                        </p:attrNameLst>
                                      </p:cBhvr>
                                      <p:tavLst>
                                        <p:tav tm="0">
                                          <p:val>
                                            <p:fltVal val="0"/>
                                          </p:val>
                                        </p:tav>
                                        <p:tav tm="100000">
                                          <p:val>
                                            <p:strVal val="#ppt_w"/>
                                          </p:val>
                                        </p:tav>
                                      </p:tavLst>
                                    </p:anim>
                                    <p:anim calcmode="lin" valueType="num">
                                      <p:cBhvr>
                                        <p:cTn id="33" dur="1000" fill="hold"/>
                                        <p:tgtEl>
                                          <p:spTgt spid="4"/>
                                        </p:tgtEl>
                                        <p:attrNameLst>
                                          <p:attrName>ppt_h</p:attrName>
                                        </p:attrNameLst>
                                      </p:cBhvr>
                                      <p:tavLst>
                                        <p:tav tm="0">
                                          <p:val>
                                            <p:fltVal val="0"/>
                                          </p:val>
                                        </p:tav>
                                        <p:tav tm="100000">
                                          <p:val>
                                            <p:strVal val="#ppt_h"/>
                                          </p:val>
                                        </p:tav>
                                      </p:tavLst>
                                    </p:anim>
                                    <p:anim calcmode="lin" valueType="num">
                                      <p:cBhvr>
                                        <p:cTn id="34" dur="1000" fill="hold"/>
                                        <p:tgtEl>
                                          <p:spTgt spid="4"/>
                                        </p:tgtEl>
                                        <p:attrNameLst>
                                          <p:attrName>style.rotation</p:attrName>
                                        </p:attrNameLst>
                                      </p:cBhvr>
                                      <p:tavLst>
                                        <p:tav tm="0">
                                          <p:val>
                                            <p:fltVal val="90"/>
                                          </p:val>
                                        </p:tav>
                                        <p:tav tm="100000">
                                          <p:val>
                                            <p:fltVal val="0"/>
                                          </p:val>
                                        </p:tav>
                                      </p:tavLst>
                                    </p:anim>
                                    <p:animEffect transition="in" filter="fade">
                                      <p:cBhvr>
                                        <p:cTn id="35" dur="1000"/>
                                        <p:tgtEl>
                                          <p:spTgt spid="4"/>
                                        </p:tgtEl>
                                      </p:cBhvr>
                                    </p:animEffect>
                                  </p:childTnLst>
                                </p:cTn>
                              </p:par>
                              <p:par>
                                <p:cTn id="36" presetID="31" presetClass="entr" presetSubtype="0"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1000" fill="hold"/>
                                        <p:tgtEl>
                                          <p:spTgt spid="6"/>
                                        </p:tgtEl>
                                        <p:attrNameLst>
                                          <p:attrName>ppt_w</p:attrName>
                                        </p:attrNameLst>
                                      </p:cBhvr>
                                      <p:tavLst>
                                        <p:tav tm="0">
                                          <p:val>
                                            <p:fltVal val="0"/>
                                          </p:val>
                                        </p:tav>
                                        <p:tav tm="100000">
                                          <p:val>
                                            <p:strVal val="#ppt_w"/>
                                          </p:val>
                                        </p:tav>
                                      </p:tavLst>
                                    </p:anim>
                                    <p:anim calcmode="lin" valueType="num">
                                      <p:cBhvr>
                                        <p:cTn id="39" dur="1000" fill="hold"/>
                                        <p:tgtEl>
                                          <p:spTgt spid="6"/>
                                        </p:tgtEl>
                                        <p:attrNameLst>
                                          <p:attrName>ppt_h</p:attrName>
                                        </p:attrNameLst>
                                      </p:cBhvr>
                                      <p:tavLst>
                                        <p:tav tm="0">
                                          <p:val>
                                            <p:fltVal val="0"/>
                                          </p:val>
                                        </p:tav>
                                        <p:tav tm="100000">
                                          <p:val>
                                            <p:strVal val="#ppt_h"/>
                                          </p:val>
                                        </p:tav>
                                      </p:tavLst>
                                    </p:anim>
                                    <p:anim calcmode="lin" valueType="num">
                                      <p:cBhvr>
                                        <p:cTn id="40" dur="1000" fill="hold"/>
                                        <p:tgtEl>
                                          <p:spTgt spid="6"/>
                                        </p:tgtEl>
                                        <p:attrNameLst>
                                          <p:attrName>style.rotation</p:attrName>
                                        </p:attrNameLst>
                                      </p:cBhvr>
                                      <p:tavLst>
                                        <p:tav tm="0">
                                          <p:val>
                                            <p:fltVal val="90"/>
                                          </p:val>
                                        </p:tav>
                                        <p:tav tm="100000">
                                          <p:val>
                                            <p:fltVal val="0"/>
                                          </p:val>
                                        </p:tav>
                                      </p:tavLst>
                                    </p:anim>
                                    <p:animEffect transition="in" filter="fade">
                                      <p:cBhvr>
                                        <p:cTn id="41" dur="1000"/>
                                        <p:tgtEl>
                                          <p:spTgt spid="6"/>
                                        </p:tgtEl>
                                      </p:cBhvr>
                                    </p:animEffect>
                                  </p:childTnLst>
                                </p:cTn>
                              </p:par>
                              <p:par>
                                <p:cTn id="42" presetID="31" presetClass="entr" presetSubtype="0" fill="hold" nodeType="with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1000" fill="hold"/>
                                        <p:tgtEl>
                                          <p:spTgt spid="8"/>
                                        </p:tgtEl>
                                        <p:attrNameLst>
                                          <p:attrName>ppt_w</p:attrName>
                                        </p:attrNameLst>
                                      </p:cBhvr>
                                      <p:tavLst>
                                        <p:tav tm="0">
                                          <p:val>
                                            <p:fltVal val="0"/>
                                          </p:val>
                                        </p:tav>
                                        <p:tav tm="100000">
                                          <p:val>
                                            <p:strVal val="#ppt_w"/>
                                          </p:val>
                                        </p:tav>
                                      </p:tavLst>
                                    </p:anim>
                                    <p:anim calcmode="lin" valueType="num">
                                      <p:cBhvr>
                                        <p:cTn id="45" dur="1000" fill="hold"/>
                                        <p:tgtEl>
                                          <p:spTgt spid="8"/>
                                        </p:tgtEl>
                                        <p:attrNameLst>
                                          <p:attrName>ppt_h</p:attrName>
                                        </p:attrNameLst>
                                      </p:cBhvr>
                                      <p:tavLst>
                                        <p:tav tm="0">
                                          <p:val>
                                            <p:fltVal val="0"/>
                                          </p:val>
                                        </p:tav>
                                        <p:tav tm="100000">
                                          <p:val>
                                            <p:strVal val="#ppt_h"/>
                                          </p:val>
                                        </p:tav>
                                      </p:tavLst>
                                    </p:anim>
                                    <p:anim calcmode="lin" valueType="num">
                                      <p:cBhvr>
                                        <p:cTn id="46" dur="1000" fill="hold"/>
                                        <p:tgtEl>
                                          <p:spTgt spid="8"/>
                                        </p:tgtEl>
                                        <p:attrNameLst>
                                          <p:attrName>style.rotation</p:attrName>
                                        </p:attrNameLst>
                                      </p:cBhvr>
                                      <p:tavLst>
                                        <p:tav tm="0">
                                          <p:val>
                                            <p:fltVal val="90"/>
                                          </p:val>
                                        </p:tav>
                                        <p:tav tm="100000">
                                          <p:val>
                                            <p:fltVal val="0"/>
                                          </p:val>
                                        </p:tav>
                                      </p:tavLst>
                                    </p:anim>
                                    <p:animEffect transition="in" filter="fade">
                                      <p:cBhvr>
                                        <p:cTn id="47" dur="1000"/>
                                        <p:tgtEl>
                                          <p:spTgt spid="8"/>
                                        </p:tgtEl>
                                      </p:cBhvr>
                                    </p:animEffect>
                                  </p:childTnLst>
                                </p:cTn>
                              </p:par>
                              <p:par>
                                <p:cTn id="48" presetID="31" presetClass="entr" presetSubtype="0"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1000" fill="hold"/>
                                        <p:tgtEl>
                                          <p:spTgt spid="11"/>
                                        </p:tgtEl>
                                        <p:attrNameLst>
                                          <p:attrName>ppt_w</p:attrName>
                                        </p:attrNameLst>
                                      </p:cBhvr>
                                      <p:tavLst>
                                        <p:tav tm="0">
                                          <p:val>
                                            <p:fltVal val="0"/>
                                          </p:val>
                                        </p:tav>
                                        <p:tav tm="100000">
                                          <p:val>
                                            <p:strVal val="#ppt_w"/>
                                          </p:val>
                                        </p:tav>
                                      </p:tavLst>
                                    </p:anim>
                                    <p:anim calcmode="lin" valueType="num">
                                      <p:cBhvr>
                                        <p:cTn id="51" dur="1000" fill="hold"/>
                                        <p:tgtEl>
                                          <p:spTgt spid="11"/>
                                        </p:tgtEl>
                                        <p:attrNameLst>
                                          <p:attrName>ppt_h</p:attrName>
                                        </p:attrNameLst>
                                      </p:cBhvr>
                                      <p:tavLst>
                                        <p:tav tm="0">
                                          <p:val>
                                            <p:fltVal val="0"/>
                                          </p:val>
                                        </p:tav>
                                        <p:tav tm="100000">
                                          <p:val>
                                            <p:strVal val="#ppt_h"/>
                                          </p:val>
                                        </p:tav>
                                      </p:tavLst>
                                    </p:anim>
                                    <p:anim calcmode="lin" valueType="num">
                                      <p:cBhvr>
                                        <p:cTn id="52" dur="1000" fill="hold"/>
                                        <p:tgtEl>
                                          <p:spTgt spid="11"/>
                                        </p:tgtEl>
                                        <p:attrNameLst>
                                          <p:attrName>style.rotation</p:attrName>
                                        </p:attrNameLst>
                                      </p:cBhvr>
                                      <p:tavLst>
                                        <p:tav tm="0">
                                          <p:val>
                                            <p:fltVal val="90"/>
                                          </p:val>
                                        </p:tav>
                                        <p:tav tm="100000">
                                          <p:val>
                                            <p:fltVal val="0"/>
                                          </p:val>
                                        </p:tav>
                                      </p:tavLst>
                                    </p:anim>
                                    <p:animEffect transition="in" filter="fade">
                                      <p:cBhvr>
                                        <p:cTn id="53" dur="1000"/>
                                        <p:tgtEl>
                                          <p:spTgt spid="11"/>
                                        </p:tgtEl>
                                      </p:cBhvr>
                                    </p:animEffect>
                                  </p:childTnLst>
                                </p:cTn>
                              </p:par>
                              <p:par>
                                <p:cTn id="54" presetID="31" presetClass="entr" presetSubtype="0"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1000" fill="hold"/>
                                        <p:tgtEl>
                                          <p:spTgt spid="13"/>
                                        </p:tgtEl>
                                        <p:attrNameLst>
                                          <p:attrName>ppt_w</p:attrName>
                                        </p:attrNameLst>
                                      </p:cBhvr>
                                      <p:tavLst>
                                        <p:tav tm="0">
                                          <p:val>
                                            <p:fltVal val="0"/>
                                          </p:val>
                                        </p:tav>
                                        <p:tav tm="100000">
                                          <p:val>
                                            <p:strVal val="#ppt_w"/>
                                          </p:val>
                                        </p:tav>
                                      </p:tavLst>
                                    </p:anim>
                                    <p:anim calcmode="lin" valueType="num">
                                      <p:cBhvr>
                                        <p:cTn id="57" dur="1000" fill="hold"/>
                                        <p:tgtEl>
                                          <p:spTgt spid="13"/>
                                        </p:tgtEl>
                                        <p:attrNameLst>
                                          <p:attrName>ppt_h</p:attrName>
                                        </p:attrNameLst>
                                      </p:cBhvr>
                                      <p:tavLst>
                                        <p:tav tm="0">
                                          <p:val>
                                            <p:fltVal val="0"/>
                                          </p:val>
                                        </p:tav>
                                        <p:tav tm="100000">
                                          <p:val>
                                            <p:strVal val="#ppt_h"/>
                                          </p:val>
                                        </p:tav>
                                      </p:tavLst>
                                    </p:anim>
                                    <p:anim calcmode="lin" valueType="num">
                                      <p:cBhvr>
                                        <p:cTn id="58" dur="1000" fill="hold"/>
                                        <p:tgtEl>
                                          <p:spTgt spid="13"/>
                                        </p:tgtEl>
                                        <p:attrNameLst>
                                          <p:attrName>style.rotation</p:attrName>
                                        </p:attrNameLst>
                                      </p:cBhvr>
                                      <p:tavLst>
                                        <p:tav tm="0">
                                          <p:val>
                                            <p:fltVal val="90"/>
                                          </p:val>
                                        </p:tav>
                                        <p:tav tm="100000">
                                          <p:val>
                                            <p:fltVal val="0"/>
                                          </p:val>
                                        </p:tav>
                                      </p:tavLst>
                                    </p:anim>
                                    <p:animEffect transition="in" filter="fade">
                                      <p:cBhvr>
                                        <p:cTn id="59" dur="1000"/>
                                        <p:tgtEl>
                                          <p:spTgt spid="13"/>
                                        </p:tgtEl>
                                      </p:cBhvr>
                                    </p:animEffect>
                                  </p:childTnLst>
                                </p:cTn>
                              </p:par>
                              <p:par>
                                <p:cTn id="60" presetID="31" presetClass="entr" presetSubtype="0" fill="hold"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1000" fill="hold"/>
                                        <p:tgtEl>
                                          <p:spTgt spid="14"/>
                                        </p:tgtEl>
                                        <p:attrNameLst>
                                          <p:attrName>ppt_w</p:attrName>
                                        </p:attrNameLst>
                                      </p:cBhvr>
                                      <p:tavLst>
                                        <p:tav tm="0">
                                          <p:val>
                                            <p:fltVal val="0"/>
                                          </p:val>
                                        </p:tav>
                                        <p:tav tm="100000">
                                          <p:val>
                                            <p:strVal val="#ppt_w"/>
                                          </p:val>
                                        </p:tav>
                                      </p:tavLst>
                                    </p:anim>
                                    <p:anim calcmode="lin" valueType="num">
                                      <p:cBhvr>
                                        <p:cTn id="63" dur="1000" fill="hold"/>
                                        <p:tgtEl>
                                          <p:spTgt spid="14"/>
                                        </p:tgtEl>
                                        <p:attrNameLst>
                                          <p:attrName>ppt_h</p:attrName>
                                        </p:attrNameLst>
                                      </p:cBhvr>
                                      <p:tavLst>
                                        <p:tav tm="0">
                                          <p:val>
                                            <p:fltVal val="0"/>
                                          </p:val>
                                        </p:tav>
                                        <p:tav tm="100000">
                                          <p:val>
                                            <p:strVal val="#ppt_h"/>
                                          </p:val>
                                        </p:tav>
                                      </p:tavLst>
                                    </p:anim>
                                    <p:anim calcmode="lin" valueType="num">
                                      <p:cBhvr>
                                        <p:cTn id="64" dur="1000" fill="hold"/>
                                        <p:tgtEl>
                                          <p:spTgt spid="14"/>
                                        </p:tgtEl>
                                        <p:attrNameLst>
                                          <p:attrName>style.rotation</p:attrName>
                                        </p:attrNameLst>
                                      </p:cBhvr>
                                      <p:tavLst>
                                        <p:tav tm="0">
                                          <p:val>
                                            <p:fltVal val="90"/>
                                          </p:val>
                                        </p:tav>
                                        <p:tav tm="100000">
                                          <p:val>
                                            <p:fltVal val="0"/>
                                          </p:val>
                                        </p:tav>
                                      </p:tavLst>
                                    </p:anim>
                                    <p:animEffect transition="in" filter="fade">
                                      <p:cBhvr>
                                        <p:cTn id="65" dur="1000"/>
                                        <p:tgtEl>
                                          <p:spTgt spid="14"/>
                                        </p:tgtEl>
                                      </p:cBhvr>
                                    </p:animEffect>
                                  </p:childTnLst>
                                </p:cTn>
                              </p:par>
                              <p:par>
                                <p:cTn id="66" presetID="31" presetClass="entr" presetSubtype="0" fill="hold" nodeType="with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p:cTn id="68" dur="1000" fill="hold"/>
                                        <p:tgtEl>
                                          <p:spTgt spid="15"/>
                                        </p:tgtEl>
                                        <p:attrNameLst>
                                          <p:attrName>ppt_w</p:attrName>
                                        </p:attrNameLst>
                                      </p:cBhvr>
                                      <p:tavLst>
                                        <p:tav tm="0">
                                          <p:val>
                                            <p:fltVal val="0"/>
                                          </p:val>
                                        </p:tav>
                                        <p:tav tm="100000">
                                          <p:val>
                                            <p:strVal val="#ppt_w"/>
                                          </p:val>
                                        </p:tav>
                                      </p:tavLst>
                                    </p:anim>
                                    <p:anim calcmode="lin" valueType="num">
                                      <p:cBhvr>
                                        <p:cTn id="69" dur="1000" fill="hold"/>
                                        <p:tgtEl>
                                          <p:spTgt spid="15"/>
                                        </p:tgtEl>
                                        <p:attrNameLst>
                                          <p:attrName>ppt_h</p:attrName>
                                        </p:attrNameLst>
                                      </p:cBhvr>
                                      <p:tavLst>
                                        <p:tav tm="0">
                                          <p:val>
                                            <p:fltVal val="0"/>
                                          </p:val>
                                        </p:tav>
                                        <p:tav tm="100000">
                                          <p:val>
                                            <p:strVal val="#ppt_h"/>
                                          </p:val>
                                        </p:tav>
                                      </p:tavLst>
                                    </p:anim>
                                    <p:anim calcmode="lin" valueType="num">
                                      <p:cBhvr>
                                        <p:cTn id="70" dur="1000" fill="hold"/>
                                        <p:tgtEl>
                                          <p:spTgt spid="15"/>
                                        </p:tgtEl>
                                        <p:attrNameLst>
                                          <p:attrName>style.rotation</p:attrName>
                                        </p:attrNameLst>
                                      </p:cBhvr>
                                      <p:tavLst>
                                        <p:tav tm="0">
                                          <p:val>
                                            <p:fltVal val="90"/>
                                          </p:val>
                                        </p:tav>
                                        <p:tav tm="100000">
                                          <p:val>
                                            <p:fltVal val="0"/>
                                          </p:val>
                                        </p:tav>
                                      </p:tavLst>
                                    </p:anim>
                                    <p:animEffect transition="in" filter="fade">
                                      <p:cBhvr>
                                        <p:cTn id="71" dur="1000"/>
                                        <p:tgtEl>
                                          <p:spTgt spid="15"/>
                                        </p:tgtEl>
                                      </p:cBhvr>
                                    </p:animEffect>
                                  </p:childTnLst>
                                </p:cTn>
                              </p:par>
                              <p:par>
                                <p:cTn id="72" presetID="31" presetClass="entr" presetSubtype="0" fill="hold" nodeType="withEffect">
                                  <p:stCondLst>
                                    <p:cond delay="0"/>
                                  </p:stCondLst>
                                  <p:childTnLst>
                                    <p:set>
                                      <p:cBhvr>
                                        <p:cTn id="73" dur="1" fill="hold">
                                          <p:stCondLst>
                                            <p:cond delay="0"/>
                                          </p:stCondLst>
                                        </p:cTn>
                                        <p:tgtEl>
                                          <p:spTgt spid="16"/>
                                        </p:tgtEl>
                                        <p:attrNameLst>
                                          <p:attrName>style.visibility</p:attrName>
                                        </p:attrNameLst>
                                      </p:cBhvr>
                                      <p:to>
                                        <p:strVal val="visible"/>
                                      </p:to>
                                    </p:set>
                                    <p:anim calcmode="lin" valueType="num">
                                      <p:cBhvr>
                                        <p:cTn id="74" dur="1000" fill="hold"/>
                                        <p:tgtEl>
                                          <p:spTgt spid="16"/>
                                        </p:tgtEl>
                                        <p:attrNameLst>
                                          <p:attrName>ppt_w</p:attrName>
                                        </p:attrNameLst>
                                      </p:cBhvr>
                                      <p:tavLst>
                                        <p:tav tm="0">
                                          <p:val>
                                            <p:fltVal val="0"/>
                                          </p:val>
                                        </p:tav>
                                        <p:tav tm="100000">
                                          <p:val>
                                            <p:strVal val="#ppt_w"/>
                                          </p:val>
                                        </p:tav>
                                      </p:tavLst>
                                    </p:anim>
                                    <p:anim calcmode="lin" valueType="num">
                                      <p:cBhvr>
                                        <p:cTn id="75" dur="1000" fill="hold"/>
                                        <p:tgtEl>
                                          <p:spTgt spid="16"/>
                                        </p:tgtEl>
                                        <p:attrNameLst>
                                          <p:attrName>ppt_h</p:attrName>
                                        </p:attrNameLst>
                                      </p:cBhvr>
                                      <p:tavLst>
                                        <p:tav tm="0">
                                          <p:val>
                                            <p:fltVal val="0"/>
                                          </p:val>
                                        </p:tav>
                                        <p:tav tm="100000">
                                          <p:val>
                                            <p:strVal val="#ppt_h"/>
                                          </p:val>
                                        </p:tav>
                                      </p:tavLst>
                                    </p:anim>
                                    <p:anim calcmode="lin" valueType="num">
                                      <p:cBhvr>
                                        <p:cTn id="76" dur="1000" fill="hold"/>
                                        <p:tgtEl>
                                          <p:spTgt spid="16"/>
                                        </p:tgtEl>
                                        <p:attrNameLst>
                                          <p:attrName>style.rotation</p:attrName>
                                        </p:attrNameLst>
                                      </p:cBhvr>
                                      <p:tavLst>
                                        <p:tav tm="0">
                                          <p:val>
                                            <p:fltVal val="90"/>
                                          </p:val>
                                        </p:tav>
                                        <p:tav tm="100000">
                                          <p:val>
                                            <p:fltVal val="0"/>
                                          </p:val>
                                        </p:tav>
                                      </p:tavLst>
                                    </p:anim>
                                    <p:animEffect transition="in" filter="fade">
                                      <p:cBhvr>
                                        <p:cTn id="7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78"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p:bldP spid="13" grpId="0" animBg="1"/>
    </p:bldLst>
  </p:timing>
  <p:extLst>
    <p:ext uri="{E180D4A7-C9FB-4DFB-919C-405C955672EB}">
      <p14:showEvtLst xmlns:p14="http://schemas.microsoft.com/office/powerpoint/2010/main">
        <p14:playEvt time="23" objId="12"/>
      </p14:showEvtLst>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152119" y="673813"/>
            <a:ext cx="12039881" cy="861774"/>
          </a:xfrm>
          <a:prstGeom prst="rect">
            <a:avLst/>
          </a:prstGeom>
          <a:noFill/>
        </p:spPr>
        <p:txBody>
          <a:bodyPr wrap="square">
            <a:spAutoFit/>
          </a:bodyPr>
          <a:lstStyle/>
          <a:p>
            <a:pPr algn="just"/>
            <a:r>
              <a:rPr lang="en-US" sz="25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Internal Hydrogen Induced Cracking Due to Inadequate Application of a Qualified Weld Procedure in a Full Penetration Butt Welded Joint. </a:t>
            </a:r>
            <a:endParaRPr lang="en-IN" sz="25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9" name="TextBox 8">
            <a:extLst>
              <a:ext uri="{FF2B5EF4-FFF2-40B4-BE49-F238E27FC236}">
                <a16:creationId xmlns:a16="http://schemas.microsoft.com/office/drawing/2014/main" id="{F3B208DA-F863-40C0-31D4-512B249E3A80}"/>
              </a:ext>
            </a:extLst>
          </p:cNvPr>
          <p:cNvSpPr txBox="1"/>
          <p:nvPr/>
        </p:nvSpPr>
        <p:spPr>
          <a:xfrm>
            <a:off x="0" y="2030211"/>
            <a:ext cx="12192001" cy="3785652"/>
          </a:xfrm>
          <a:prstGeom prst="rect">
            <a:avLst/>
          </a:prstGeom>
          <a:noFill/>
        </p:spPr>
        <p:txBody>
          <a:bodyPr wrap="square">
            <a:spAutoFit/>
          </a:bodyPr>
          <a:lstStyle/>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 full penetration butt weld with internal “as welded defective origins” that potentially could act as a stress raiser and bring into being a fatigue crack propagation mechanism.          </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Hydrogen induced cracks in the weld heat affected zone and parent metal</a:t>
            </a: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237BDE60-5097-CF26-C1A5-52E1E5E50E44}"/>
              </a:ext>
            </a:extLst>
          </p:cNvPr>
          <p:cNvPicPr>
            <a:picLocks noChangeAspect="1"/>
          </p:cNvPicPr>
          <p:nvPr/>
        </p:nvPicPr>
        <p:blipFill>
          <a:blip r:embed="rId8"/>
          <a:stretch>
            <a:fillRect/>
          </a:stretch>
        </p:blipFill>
        <p:spPr>
          <a:xfrm>
            <a:off x="6681011" y="1104701"/>
            <a:ext cx="763398" cy="513372"/>
          </a:xfrm>
          <a:prstGeom prst="rect">
            <a:avLst/>
          </a:prstGeom>
        </p:spPr>
      </p:pic>
      <p:cxnSp>
        <p:nvCxnSpPr>
          <p:cNvPr id="20" name="Straight Arrow Connector 19">
            <a:extLst>
              <a:ext uri="{FF2B5EF4-FFF2-40B4-BE49-F238E27FC236}">
                <a16:creationId xmlns:a16="http://schemas.microsoft.com/office/drawing/2014/main" id="{1E1F9510-0D93-43F5-F8EF-E4BB6A6B9441}"/>
              </a:ext>
            </a:extLst>
          </p:cNvPr>
          <p:cNvCxnSpPr/>
          <p:nvPr/>
        </p:nvCxnSpPr>
        <p:spPr>
          <a:xfrm>
            <a:off x="2438400" y="3429000"/>
            <a:ext cx="0" cy="17943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DD0FD018-18D1-18C3-EF58-EAECC611B0EB}"/>
              </a:ext>
            </a:extLst>
          </p:cNvPr>
          <p:cNvCxnSpPr>
            <a:cxnSpLocks/>
          </p:cNvCxnSpPr>
          <p:nvPr/>
        </p:nvCxnSpPr>
        <p:spPr>
          <a:xfrm flipH="1">
            <a:off x="2438400" y="3349487"/>
            <a:ext cx="2590800" cy="79513"/>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E79F0975-98F0-FC9F-30DD-AC3E9D32298F}"/>
              </a:ext>
            </a:extLst>
          </p:cNvPr>
          <p:cNvCxnSpPr>
            <a:cxnSpLocks/>
          </p:cNvCxnSpPr>
          <p:nvPr/>
        </p:nvCxnSpPr>
        <p:spPr>
          <a:xfrm flipV="1">
            <a:off x="5029200" y="3180522"/>
            <a:ext cx="278296" cy="168965"/>
          </a:xfrm>
          <a:prstGeom prst="line">
            <a:avLst/>
          </a:prstGeom>
        </p:spPr>
        <p:style>
          <a:lnRef idx="2">
            <a:schemeClr val="accent1"/>
          </a:lnRef>
          <a:fillRef idx="0">
            <a:schemeClr val="accent1"/>
          </a:fillRef>
          <a:effectRef idx="1">
            <a:schemeClr val="accent1"/>
          </a:effectRef>
          <a:fontRef idx="minor">
            <a:schemeClr val="tx1"/>
          </a:fontRef>
        </p:style>
      </p:cxnSp>
      <p:pic>
        <p:nvPicPr>
          <p:cNvPr id="34" name="Picture 33">
            <a:extLst>
              <a:ext uri="{FF2B5EF4-FFF2-40B4-BE49-F238E27FC236}">
                <a16:creationId xmlns:a16="http://schemas.microsoft.com/office/drawing/2014/main" id="{CA756055-8244-509C-4F6D-ACA9B955139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12389" y="3637386"/>
            <a:ext cx="3958392" cy="2139117"/>
          </a:xfrm>
          <a:prstGeom prst="rect">
            <a:avLst/>
          </a:prstGeom>
        </p:spPr>
      </p:pic>
      <p:cxnSp>
        <p:nvCxnSpPr>
          <p:cNvPr id="35" name="Straight Arrow Connector 34">
            <a:extLst>
              <a:ext uri="{FF2B5EF4-FFF2-40B4-BE49-F238E27FC236}">
                <a16:creationId xmlns:a16="http://schemas.microsoft.com/office/drawing/2014/main" id="{75F88FC9-33BC-F626-6708-38D4B3B43E0A}"/>
              </a:ext>
            </a:extLst>
          </p:cNvPr>
          <p:cNvCxnSpPr/>
          <p:nvPr/>
        </p:nvCxnSpPr>
        <p:spPr>
          <a:xfrm>
            <a:off x="8876178" y="3204355"/>
            <a:ext cx="0" cy="3146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37" name="Picture 36">
            <a:extLst>
              <a:ext uri="{FF2B5EF4-FFF2-40B4-BE49-F238E27FC236}">
                <a16:creationId xmlns:a16="http://schemas.microsoft.com/office/drawing/2014/main" id="{8E994712-8A4A-B2C9-6B72-B7EFA657A6E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79457" y="3568683"/>
            <a:ext cx="4227871" cy="2300438"/>
          </a:xfrm>
          <a:prstGeom prst="rect">
            <a:avLst/>
          </a:prstGeom>
        </p:spPr>
      </p:pic>
    </p:spTree>
    <p:custDataLst>
      <p:tags r:id="rId1"/>
    </p:custDataLst>
    <p:extLst>
      <p:ext uri="{BB962C8B-B14F-4D97-AF65-F5344CB8AC3E}">
        <p14:creationId xmlns:p14="http://schemas.microsoft.com/office/powerpoint/2010/main" val="3188596657"/>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barn(inVertical)">
                                      <p:cBhvr>
                                        <p:cTn id="10" dur="500"/>
                                        <p:tgtEl>
                                          <p:spTgt spid="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fltVal val="0"/>
                                          </p:val>
                                        </p:tav>
                                        <p:tav tm="100000">
                                          <p:val>
                                            <p:strVal val="#ppt_w"/>
                                          </p:val>
                                        </p:tav>
                                      </p:tavLst>
                                    </p:anim>
                                    <p:anim calcmode="lin" valueType="num">
                                      <p:cBhvr>
                                        <p:cTn id="16" dur="1000" fill="hold"/>
                                        <p:tgtEl>
                                          <p:spTgt spid="12"/>
                                        </p:tgtEl>
                                        <p:attrNameLst>
                                          <p:attrName>ppt_h</p:attrName>
                                        </p:attrNameLst>
                                      </p:cBhvr>
                                      <p:tavLst>
                                        <p:tav tm="0">
                                          <p:val>
                                            <p:fltVal val="0"/>
                                          </p:val>
                                        </p:tav>
                                        <p:tav tm="100000">
                                          <p:val>
                                            <p:strVal val="#ppt_h"/>
                                          </p:val>
                                        </p:tav>
                                      </p:tavLst>
                                    </p:anim>
                                    <p:anim calcmode="lin" valueType="num">
                                      <p:cBhvr>
                                        <p:cTn id="17" dur="1000" fill="hold"/>
                                        <p:tgtEl>
                                          <p:spTgt spid="12"/>
                                        </p:tgtEl>
                                        <p:attrNameLst>
                                          <p:attrName>style.rotation</p:attrName>
                                        </p:attrNameLst>
                                      </p:cBhvr>
                                      <p:tavLst>
                                        <p:tav tm="0">
                                          <p:val>
                                            <p:fltVal val="90"/>
                                          </p:val>
                                        </p:tav>
                                        <p:tav tm="100000">
                                          <p:val>
                                            <p:fltVal val="0"/>
                                          </p:val>
                                        </p:tav>
                                      </p:tavLst>
                                    </p:anim>
                                    <p:animEffect transition="in" filter="fade">
                                      <p:cBhvr>
                                        <p:cTn id="18" dur="1000"/>
                                        <p:tgtEl>
                                          <p:spTgt spid="12"/>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 calcmode="lin" valueType="num">
                                      <p:cBhvr>
                                        <p:cTn id="21" dur="1000" fill="hold"/>
                                        <p:tgtEl>
                                          <p:spTgt spid="9">
                                            <p:txEl>
                                              <p:pRg st="0" end="0"/>
                                            </p:txEl>
                                          </p:spTgt>
                                        </p:tgtEl>
                                        <p:attrNameLst>
                                          <p:attrName>ppt_w</p:attrName>
                                        </p:attrNameLst>
                                      </p:cBhvr>
                                      <p:tavLst>
                                        <p:tav tm="0">
                                          <p:val>
                                            <p:fltVal val="0"/>
                                          </p:val>
                                        </p:tav>
                                        <p:tav tm="100000">
                                          <p:val>
                                            <p:strVal val="#ppt_w"/>
                                          </p:val>
                                        </p:tav>
                                      </p:tavLst>
                                    </p:anim>
                                    <p:anim calcmode="lin" valueType="num">
                                      <p:cBhvr>
                                        <p:cTn id="22" dur="1000" fill="hold"/>
                                        <p:tgtEl>
                                          <p:spTgt spid="9">
                                            <p:txEl>
                                              <p:pRg st="0" end="0"/>
                                            </p:txEl>
                                          </p:spTgt>
                                        </p:tgtEl>
                                        <p:attrNameLst>
                                          <p:attrName>ppt_h</p:attrName>
                                        </p:attrNameLst>
                                      </p:cBhvr>
                                      <p:tavLst>
                                        <p:tav tm="0">
                                          <p:val>
                                            <p:fltVal val="0"/>
                                          </p:val>
                                        </p:tav>
                                        <p:tav tm="100000">
                                          <p:val>
                                            <p:strVal val="#ppt_h"/>
                                          </p:val>
                                        </p:tav>
                                      </p:tavLst>
                                    </p:anim>
                                    <p:anim calcmode="lin" valueType="num">
                                      <p:cBhvr>
                                        <p:cTn id="23" dur="1000" fill="hold"/>
                                        <p:tgtEl>
                                          <p:spTgt spid="9">
                                            <p:txEl>
                                              <p:pRg st="0" end="0"/>
                                            </p:txEl>
                                          </p:spTgt>
                                        </p:tgtEl>
                                        <p:attrNameLst>
                                          <p:attrName>style.rotation</p:attrName>
                                        </p:attrNameLst>
                                      </p:cBhvr>
                                      <p:tavLst>
                                        <p:tav tm="0">
                                          <p:val>
                                            <p:fltVal val="90"/>
                                          </p:val>
                                        </p:tav>
                                        <p:tav tm="100000">
                                          <p:val>
                                            <p:fltVal val="0"/>
                                          </p:val>
                                        </p:tav>
                                      </p:tavLst>
                                    </p:anim>
                                    <p:animEffect transition="in" filter="fade">
                                      <p:cBhvr>
                                        <p:cTn id="24" dur="1000"/>
                                        <p:tgtEl>
                                          <p:spTgt spid="9">
                                            <p:txEl>
                                              <p:pRg st="0" end="0"/>
                                            </p:txEl>
                                          </p:spTgt>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anim calcmode="lin" valueType="num">
                                      <p:cBhvr>
                                        <p:cTn id="27" dur="1000" fill="hold"/>
                                        <p:tgtEl>
                                          <p:spTgt spid="9">
                                            <p:txEl>
                                              <p:pRg st="1" end="1"/>
                                            </p:txEl>
                                          </p:spTgt>
                                        </p:tgtEl>
                                        <p:attrNameLst>
                                          <p:attrName>ppt_w</p:attrName>
                                        </p:attrNameLst>
                                      </p:cBhvr>
                                      <p:tavLst>
                                        <p:tav tm="0">
                                          <p:val>
                                            <p:fltVal val="0"/>
                                          </p:val>
                                        </p:tav>
                                        <p:tav tm="100000">
                                          <p:val>
                                            <p:strVal val="#ppt_w"/>
                                          </p:val>
                                        </p:tav>
                                      </p:tavLst>
                                    </p:anim>
                                    <p:anim calcmode="lin" valueType="num">
                                      <p:cBhvr>
                                        <p:cTn id="28" dur="1000" fill="hold"/>
                                        <p:tgtEl>
                                          <p:spTgt spid="9">
                                            <p:txEl>
                                              <p:pRg st="1" end="1"/>
                                            </p:txEl>
                                          </p:spTgt>
                                        </p:tgtEl>
                                        <p:attrNameLst>
                                          <p:attrName>ppt_h</p:attrName>
                                        </p:attrNameLst>
                                      </p:cBhvr>
                                      <p:tavLst>
                                        <p:tav tm="0">
                                          <p:val>
                                            <p:fltVal val="0"/>
                                          </p:val>
                                        </p:tav>
                                        <p:tav tm="100000">
                                          <p:val>
                                            <p:strVal val="#ppt_h"/>
                                          </p:val>
                                        </p:tav>
                                      </p:tavLst>
                                    </p:anim>
                                    <p:anim calcmode="lin" valueType="num">
                                      <p:cBhvr>
                                        <p:cTn id="29" dur="1000" fill="hold"/>
                                        <p:tgtEl>
                                          <p:spTgt spid="9">
                                            <p:txEl>
                                              <p:pRg st="1" end="1"/>
                                            </p:txEl>
                                          </p:spTgt>
                                        </p:tgtEl>
                                        <p:attrNameLst>
                                          <p:attrName>style.rotation</p:attrName>
                                        </p:attrNameLst>
                                      </p:cBhvr>
                                      <p:tavLst>
                                        <p:tav tm="0">
                                          <p:val>
                                            <p:fltVal val="90"/>
                                          </p:val>
                                        </p:tav>
                                        <p:tav tm="100000">
                                          <p:val>
                                            <p:fltVal val="0"/>
                                          </p:val>
                                        </p:tav>
                                      </p:tavLst>
                                    </p:anim>
                                    <p:animEffect transition="in" filter="fade">
                                      <p:cBhvr>
                                        <p:cTn id="30" dur="1000"/>
                                        <p:tgtEl>
                                          <p:spTgt spid="9">
                                            <p:txEl>
                                              <p:pRg st="1" end="1"/>
                                            </p:txEl>
                                          </p:spTgt>
                                        </p:tgtEl>
                                      </p:cBhvr>
                                    </p:animEffect>
                                  </p:childTnLst>
                                </p:cTn>
                              </p:par>
                              <p:par>
                                <p:cTn id="31" presetID="3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1000" fill="hold"/>
                                        <p:tgtEl>
                                          <p:spTgt spid="20"/>
                                        </p:tgtEl>
                                        <p:attrNameLst>
                                          <p:attrName>ppt_w</p:attrName>
                                        </p:attrNameLst>
                                      </p:cBhvr>
                                      <p:tavLst>
                                        <p:tav tm="0">
                                          <p:val>
                                            <p:fltVal val="0"/>
                                          </p:val>
                                        </p:tav>
                                        <p:tav tm="100000">
                                          <p:val>
                                            <p:strVal val="#ppt_w"/>
                                          </p:val>
                                        </p:tav>
                                      </p:tavLst>
                                    </p:anim>
                                    <p:anim calcmode="lin" valueType="num">
                                      <p:cBhvr>
                                        <p:cTn id="34" dur="1000" fill="hold"/>
                                        <p:tgtEl>
                                          <p:spTgt spid="20"/>
                                        </p:tgtEl>
                                        <p:attrNameLst>
                                          <p:attrName>ppt_h</p:attrName>
                                        </p:attrNameLst>
                                      </p:cBhvr>
                                      <p:tavLst>
                                        <p:tav tm="0">
                                          <p:val>
                                            <p:fltVal val="0"/>
                                          </p:val>
                                        </p:tav>
                                        <p:tav tm="100000">
                                          <p:val>
                                            <p:strVal val="#ppt_h"/>
                                          </p:val>
                                        </p:tav>
                                      </p:tavLst>
                                    </p:anim>
                                    <p:anim calcmode="lin" valueType="num">
                                      <p:cBhvr>
                                        <p:cTn id="35" dur="1000" fill="hold"/>
                                        <p:tgtEl>
                                          <p:spTgt spid="20"/>
                                        </p:tgtEl>
                                        <p:attrNameLst>
                                          <p:attrName>style.rotation</p:attrName>
                                        </p:attrNameLst>
                                      </p:cBhvr>
                                      <p:tavLst>
                                        <p:tav tm="0">
                                          <p:val>
                                            <p:fltVal val="90"/>
                                          </p:val>
                                        </p:tav>
                                        <p:tav tm="100000">
                                          <p:val>
                                            <p:fltVal val="0"/>
                                          </p:val>
                                        </p:tav>
                                      </p:tavLst>
                                    </p:anim>
                                    <p:animEffect transition="in" filter="fade">
                                      <p:cBhvr>
                                        <p:cTn id="36" dur="1000"/>
                                        <p:tgtEl>
                                          <p:spTgt spid="20"/>
                                        </p:tgtEl>
                                      </p:cBhvr>
                                    </p:animEffect>
                                  </p:childTnLst>
                                </p:cTn>
                              </p:par>
                              <p:par>
                                <p:cTn id="37" presetID="31" presetClass="entr" presetSubtype="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1000" fill="hold"/>
                                        <p:tgtEl>
                                          <p:spTgt spid="21"/>
                                        </p:tgtEl>
                                        <p:attrNameLst>
                                          <p:attrName>ppt_w</p:attrName>
                                        </p:attrNameLst>
                                      </p:cBhvr>
                                      <p:tavLst>
                                        <p:tav tm="0">
                                          <p:val>
                                            <p:fltVal val="0"/>
                                          </p:val>
                                        </p:tav>
                                        <p:tav tm="100000">
                                          <p:val>
                                            <p:strVal val="#ppt_w"/>
                                          </p:val>
                                        </p:tav>
                                      </p:tavLst>
                                    </p:anim>
                                    <p:anim calcmode="lin" valueType="num">
                                      <p:cBhvr>
                                        <p:cTn id="40" dur="1000" fill="hold"/>
                                        <p:tgtEl>
                                          <p:spTgt spid="21"/>
                                        </p:tgtEl>
                                        <p:attrNameLst>
                                          <p:attrName>ppt_h</p:attrName>
                                        </p:attrNameLst>
                                      </p:cBhvr>
                                      <p:tavLst>
                                        <p:tav tm="0">
                                          <p:val>
                                            <p:fltVal val="0"/>
                                          </p:val>
                                        </p:tav>
                                        <p:tav tm="100000">
                                          <p:val>
                                            <p:strVal val="#ppt_h"/>
                                          </p:val>
                                        </p:tav>
                                      </p:tavLst>
                                    </p:anim>
                                    <p:anim calcmode="lin" valueType="num">
                                      <p:cBhvr>
                                        <p:cTn id="41" dur="1000" fill="hold"/>
                                        <p:tgtEl>
                                          <p:spTgt spid="21"/>
                                        </p:tgtEl>
                                        <p:attrNameLst>
                                          <p:attrName>style.rotation</p:attrName>
                                        </p:attrNameLst>
                                      </p:cBhvr>
                                      <p:tavLst>
                                        <p:tav tm="0">
                                          <p:val>
                                            <p:fltVal val="90"/>
                                          </p:val>
                                        </p:tav>
                                        <p:tav tm="100000">
                                          <p:val>
                                            <p:fltVal val="0"/>
                                          </p:val>
                                        </p:tav>
                                      </p:tavLst>
                                    </p:anim>
                                    <p:animEffect transition="in" filter="fade">
                                      <p:cBhvr>
                                        <p:cTn id="42" dur="1000"/>
                                        <p:tgtEl>
                                          <p:spTgt spid="21"/>
                                        </p:tgtEl>
                                      </p:cBhvr>
                                    </p:animEffect>
                                  </p:childTnLst>
                                </p:cTn>
                              </p:par>
                              <p:par>
                                <p:cTn id="43" presetID="31"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1000" fill="hold"/>
                                        <p:tgtEl>
                                          <p:spTgt spid="23"/>
                                        </p:tgtEl>
                                        <p:attrNameLst>
                                          <p:attrName>ppt_w</p:attrName>
                                        </p:attrNameLst>
                                      </p:cBhvr>
                                      <p:tavLst>
                                        <p:tav tm="0">
                                          <p:val>
                                            <p:fltVal val="0"/>
                                          </p:val>
                                        </p:tav>
                                        <p:tav tm="100000">
                                          <p:val>
                                            <p:strVal val="#ppt_w"/>
                                          </p:val>
                                        </p:tav>
                                      </p:tavLst>
                                    </p:anim>
                                    <p:anim calcmode="lin" valueType="num">
                                      <p:cBhvr>
                                        <p:cTn id="46" dur="1000" fill="hold"/>
                                        <p:tgtEl>
                                          <p:spTgt spid="23"/>
                                        </p:tgtEl>
                                        <p:attrNameLst>
                                          <p:attrName>ppt_h</p:attrName>
                                        </p:attrNameLst>
                                      </p:cBhvr>
                                      <p:tavLst>
                                        <p:tav tm="0">
                                          <p:val>
                                            <p:fltVal val="0"/>
                                          </p:val>
                                        </p:tav>
                                        <p:tav tm="100000">
                                          <p:val>
                                            <p:strVal val="#ppt_h"/>
                                          </p:val>
                                        </p:tav>
                                      </p:tavLst>
                                    </p:anim>
                                    <p:anim calcmode="lin" valueType="num">
                                      <p:cBhvr>
                                        <p:cTn id="47" dur="1000" fill="hold"/>
                                        <p:tgtEl>
                                          <p:spTgt spid="23"/>
                                        </p:tgtEl>
                                        <p:attrNameLst>
                                          <p:attrName>style.rotation</p:attrName>
                                        </p:attrNameLst>
                                      </p:cBhvr>
                                      <p:tavLst>
                                        <p:tav tm="0">
                                          <p:val>
                                            <p:fltVal val="90"/>
                                          </p:val>
                                        </p:tav>
                                        <p:tav tm="100000">
                                          <p:val>
                                            <p:fltVal val="0"/>
                                          </p:val>
                                        </p:tav>
                                      </p:tavLst>
                                    </p:anim>
                                    <p:animEffect transition="in" filter="fade">
                                      <p:cBhvr>
                                        <p:cTn id="48" dur="1000"/>
                                        <p:tgtEl>
                                          <p:spTgt spid="23"/>
                                        </p:tgtEl>
                                      </p:cBhvr>
                                    </p:animEffect>
                                  </p:childTnLst>
                                </p:cTn>
                              </p:par>
                              <p:par>
                                <p:cTn id="49" presetID="31" presetClass="entr" presetSubtype="0" fill="hold" nodeType="with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p:cTn id="51" dur="1000" fill="hold"/>
                                        <p:tgtEl>
                                          <p:spTgt spid="34"/>
                                        </p:tgtEl>
                                        <p:attrNameLst>
                                          <p:attrName>ppt_w</p:attrName>
                                        </p:attrNameLst>
                                      </p:cBhvr>
                                      <p:tavLst>
                                        <p:tav tm="0">
                                          <p:val>
                                            <p:fltVal val="0"/>
                                          </p:val>
                                        </p:tav>
                                        <p:tav tm="100000">
                                          <p:val>
                                            <p:strVal val="#ppt_w"/>
                                          </p:val>
                                        </p:tav>
                                      </p:tavLst>
                                    </p:anim>
                                    <p:anim calcmode="lin" valueType="num">
                                      <p:cBhvr>
                                        <p:cTn id="52" dur="1000" fill="hold"/>
                                        <p:tgtEl>
                                          <p:spTgt spid="34"/>
                                        </p:tgtEl>
                                        <p:attrNameLst>
                                          <p:attrName>ppt_h</p:attrName>
                                        </p:attrNameLst>
                                      </p:cBhvr>
                                      <p:tavLst>
                                        <p:tav tm="0">
                                          <p:val>
                                            <p:fltVal val="0"/>
                                          </p:val>
                                        </p:tav>
                                        <p:tav tm="100000">
                                          <p:val>
                                            <p:strVal val="#ppt_h"/>
                                          </p:val>
                                        </p:tav>
                                      </p:tavLst>
                                    </p:anim>
                                    <p:anim calcmode="lin" valueType="num">
                                      <p:cBhvr>
                                        <p:cTn id="53" dur="1000" fill="hold"/>
                                        <p:tgtEl>
                                          <p:spTgt spid="34"/>
                                        </p:tgtEl>
                                        <p:attrNameLst>
                                          <p:attrName>style.rotation</p:attrName>
                                        </p:attrNameLst>
                                      </p:cBhvr>
                                      <p:tavLst>
                                        <p:tav tm="0">
                                          <p:val>
                                            <p:fltVal val="90"/>
                                          </p:val>
                                        </p:tav>
                                        <p:tav tm="100000">
                                          <p:val>
                                            <p:fltVal val="0"/>
                                          </p:val>
                                        </p:tav>
                                      </p:tavLst>
                                    </p:anim>
                                    <p:animEffect transition="in" filter="fade">
                                      <p:cBhvr>
                                        <p:cTn id="54" dur="1000"/>
                                        <p:tgtEl>
                                          <p:spTgt spid="34"/>
                                        </p:tgtEl>
                                      </p:cBhvr>
                                    </p:animEffect>
                                  </p:childTnLst>
                                </p:cTn>
                              </p:par>
                              <p:par>
                                <p:cTn id="55" presetID="31" presetClass="entr" presetSubtype="0" fill="hold" nodeType="withEffect">
                                  <p:stCondLst>
                                    <p:cond delay="0"/>
                                  </p:stCondLst>
                                  <p:childTnLst>
                                    <p:set>
                                      <p:cBhvr>
                                        <p:cTn id="56" dur="1" fill="hold">
                                          <p:stCondLst>
                                            <p:cond delay="0"/>
                                          </p:stCondLst>
                                        </p:cTn>
                                        <p:tgtEl>
                                          <p:spTgt spid="35"/>
                                        </p:tgtEl>
                                        <p:attrNameLst>
                                          <p:attrName>style.visibility</p:attrName>
                                        </p:attrNameLst>
                                      </p:cBhvr>
                                      <p:to>
                                        <p:strVal val="visible"/>
                                      </p:to>
                                    </p:set>
                                    <p:anim calcmode="lin" valueType="num">
                                      <p:cBhvr>
                                        <p:cTn id="57" dur="1000" fill="hold"/>
                                        <p:tgtEl>
                                          <p:spTgt spid="35"/>
                                        </p:tgtEl>
                                        <p:attrNameLst>
                                          <p:attrName>ppt_w</p:attrName>
                                        </p:attrNameLst>
                                      </p:cBhvr>
                                      <p:tavLst>
                                        <p:tav tm="0">
                                          <p:val>
                                            <p:fltVal val="0"/>
                                          </p:val>
                                        </p:tav>
                                        <p:tav tm="100000">
                                          <p:val>
                                            <p:strVal val="#ppt_w"/>
                                          </p:val>
                                        </p:tav>
                                      </p:tavLst>
                                    </p:anim>
                                    <p:anim calcmode="lin" valueType="num">
                                      <p:cBhvr>
                                        <p:cTn id="58" dur="1000" fill="hold"/>
                                        <p:tgtEl>
                                          <p:spTgt spid="35"/>
                                        </p:tgtEl>
                                        <p:attrNameLst>
                                          <p:attrName>ppt_h</p:attrName>
                                        </p:attrNameLst>
                                      </p:cBhvr>
                                      <p:tavLst>
                                        <p:tav tm="0">
                                          <p:val>
                                            <p:fltVal val="0"/>
                                          </p:val>
                                        </p:tav>
                                        <p:tav tm="100000">
                                          <p:val>
                                            <p:strVal val="#ppt_h"/>
                                          </p:val>
                                        </p:tav>
                                      </p:tavLst>
                                    </p:anim>
                                    <p:anim calcmode="lin" valueType="num">
                                      <p:cBhvr>
                                        <p:cTn id="59" dur="1000" fill="hold"/>
                                        <p:tgtEl>
                                          <p:spTgt spid="35"/>
                                        </p:tgtEl>
                                        <p:attrNameLst>
                                          <p:attrName>style.rotation</p:attrName>
                                        </p:attrNameLst>
                                      </p:cBhvr>
                                      <p:tavLst>
                                        <p:tav tm="0">
                                          <p:val>
                                            <p:fltVal val="90"/>
                                          </p:val>
                                        </p:tav>
                                        <p:tav tm="100000">
                                          <p:val>
                                            <p:fltVal val="0"/>
                                          </p:val>
                                        </p:tav>
                                      </p:tavLst>
                                    </p:anim>
                                    <p:animEffect transition="in" filter="fade">
                                      <p:cBhvr>
                                        <p:cTn id="60" dur="1000"/>
                                        <p:tgtEl>
                                          <p:spTgt spid="35"/>
                                        </p:tgtEl>
                                      </p:cBhvr>
                                    </p:animEffect>
                                  </p:childTnLst>
                                </p:cTn>
                              </p:par>
                              <p:par>
                                <p:cTn id="61" presetID="31" presetClass="entr" presetSubtype="0" fill="hold" nodeType="withEffect">
                                  <p:stCondLst>
                                    <p:cond delay="0"/>
                                  </p:stCondLst>
                                  <p:childTnLst>
                                    <p:set>
                                      <p:cBhvr>
                                        <p:cTn id="62" dur="1" fill="hold">
                                          <p:stCondLst>
                                            <p:cond delay="0"/>
                                          </p:stCondLst>
                                        </p:cTn>
                                        <p:tgtEl>
                                          <p:spTgt spid="37"/>
                                        </p:tgtEl>
                                        <p:attrNameLst>
                                          <p:attrName>style.visibility</p:attrName>
                                        </p:attrNameLst>
                                      </p:cBhvr>
                                      <p:to>
                                        <p:strVal val="visible"/>
                                      </p:to>
                                    </p:set>
                                    <p:anim calcmode="lin" valueType="num">
                                      <p:cBhvr>
                                        <p:cTn id="63" dur="1000" fill="hold"/>
                                        <p:tgtEl>
                                          <p:spTgt spid="37"/>
                                        </p:tgtEl>
                                        <p:attrNameLst>
                                          <p:attrName>ppt_w</p:attrName>
                                        </p:attrNameLst>
                                      </p:cBhvr>
                                      <p:tavLst>
                                        <p:tav tm="0">
                                          <p:val>
                                            <p:fltVal val="0"/>
                                          </p:val>
                                        </p:tav>
                                        <p:tav tm="100000">
                                          <p:val>
                                            <p:strVal val="#ppt_w"/>
                                          </p:val>
                                        </p:tav>
                                      </p:tavLst>
                                    </p:anim>
                                    <p:anim calcmode="lin" valueType="num">
                                      <p:cBhvr>
                                        <p:cTn id="64" dur="1000" fill="hold"/>
                                        <p:tgtEl>
                                          <p:spTgt spid="37"/>
                                        </p:tgtEl>
                                        <p:attrNameLst>
                                          <p:attrName>ppt_h</p:attrName>
                                        </p:attrNameLst>
                                      </p:cBhvr>
                                      <p:tavLst>
                                        <p:tav tm="0">
                                          <p:val>
                                            <p:fltVal val="0"/>
                                          </p:val>
                                        </p:tav>
                                        <p:tav tm="100000">
                                          <p:val>
                                            <p:strVal val="#ppt_h"/>
                                          </p:val>
                                        </p:tav>
                                      </p:tavLst>
                                    </p:anim>
                                    <p:anim calcmode="lin" valueType="num">
                                      <p:cBhvr>
                                        <p:cTn id="65" dur="1000" fill="hold"/>
                                        <p:tgtEl>
                                          <p:spTgt spid="37"/>
                                        </p:tgtEl>
                                        <p:attrNameLst>
                                          <p:attrName>style.rotation</p:attrName>
                                        </p:attrNameLst>
                                      </p:cBhvr>
                                      <p:tavLst>
                                        <p:tav tm="0">
                                          <p:val>
                                            <p:fltVal val="90"/>
                                          </p:val>
                                        </p:tav>
                                        <p:tav tm="100000">
                                          <p:val>
                                            <p:fltVal val="0"/>
                                          </p:val>
                                        </p:tav>
                                      </p:tavLst>
                                    </p:anim>
                                    <p:animEffect transition="in" filter="fade">
                                      <p:cBhvr>
                                        <p:cTn id="66"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67" repeatCount="indefinite" fill="hold" display="0">
                  <p:stCondLst>
                    <p:cond delay="indefinite"/>
                  </p:stCondLst>
                  <p:endCondLst>
                    <p:cond evt="onStopAudio" delay="0">
                      <p:tgtEl>
                        <p:sldTgt/>
                      </p:tgtEl>
                    </p:cond>
                  </p:endCondLst>
                </p:cTn>
                <p:tgtEl>
                  <p:spTgt spid="12"/>
                </p:tgtEl>
              </p:cMediaNode>
            </p:audio>
          </p:childTnLst>
        </p:cTn>
      </p:par>
    </p:tnLst>
    <p:bldLst>
      <p:bldP spid="7" grpId="0" build="allAtOnce"/>
      <p:bldP spid="9" grpId="0" build="allAtOnce"/>
    </p:bldLst>
  </p:timing>
  <p:extLst>
    <p:ext uri="{E180D4A7-C9FB-4DFB-919C-405C955672EB}">
      <p14:showEvtLst xmlns:p14="http://schemas.microsoft.com/office/powerpoint/2010/main">
        <p14:playEvt time="23" objId="12"/>
      </p14:showEvtLst>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241572" y="746003"/>
            <a:ext cx="11496823" cy="1477328"/>
          </a:xfrm>
          <a:prstGeom prst="rect">
            <a:avLst/>
          </a:prstGeom>
          <a:noFill/>
        </p:spPr>
        <p:txBody>
          <a:bodyPr wrap="square">
            <a:spAutoFit/>
          </a:bodyPr>
          <a:lstStyle/>
          <a:p>
            <a:pPr algn="just"/>
            <a:r>
              <a:rPr lang="en-US"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Implementing Qualified Weld Procedures with Coded Welders to Produce a Welded Structure, The Weld Quality Inherited Would be:- For Example, A Full Penetration Butt Welded Joint, With Smooth Convex Profile, Minimum Ripple and Appropriate Volumetric Fusion Characteristics. --- Both Inside and Outside the Joint there are no Undesirable Origins that could Initiate Premature Failure of the Joint from Normal Service Conditions, The Joint Possesses as Near as Possible a 100% Chance of Surviving the Designated Design Lifetime. </a:t>
            </a:r>
            <a:endParaRPr lang="en-IN"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9" name="TextBox 8">
            <a:extLst>
              <a:ext uri="{FF2B5EF4-FFF2-40B4-BE49-F238E27FC236}">
                <a16:creationId xmlns:a16="http://schemas.microsoft.com/office/drawing/2014/main" id="{F3B208DA-F863-40C0-31D4-512B249E3A80}"/>
              </a:ext>
            </a:extLst>
          </p:cNvPr>
          <p:cNvSpPr txBox="1"/>
          <p:nvPr/>
        </p:nvSpPr>
        <p:spPr>
          <a:xfrm>
            <a:off x="1" y="2226364"/>
            <a:ext cx="12192000" cy="4524315"/>
          </a:xfrm>
          <a:prstGeom prst="rect">
            <a:avLst/>
          </a:prstGeom>
          <a:noFill/>
        </p:spPr>
        <p:txBody>
          <a:bodyPr wrap="square">
            <a:spAutoFit/>
          </a:bodyPr>
          <a:lstStyle/>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 double-sided full penetration plate butt welded joint, showing no unacceptable defective origins for fatigue. </a:t>
            </a: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pic>
        <p:nvPicPr>
          <p:cNvPr id="2" name="Graphic 1" descr="Angel face with solid fill with solid fill">
            <a:extLst>
              <a:ext uri="{FF2B5EF4-FFF2-40B4-BE49-F238E27FC236}">
                <a16:creationId xmlns:a16="http://schemas.microsoft.com/office/drawing/2014/main" id="{EB60ACEA-395D-240F-BD6E-6CF8C9E3DD2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384473" y="2918788"/>
            <a:ext cx="914400" cy="914400"/>
          </a:xfrm>
          <a:prstGeom prst="rect">
            <a:avLst/>
          </a:prstGeom>
        </p:spPr>
      </p:pic>
      <p:pic>
        <p:nvPicPr>
          <p:cNvPr id="4" name="Picture 3">
            <a:extLst>
              <a:ext uri="{FF2B5EF4-FFF2-40B4-BE49-F238E27FC236}">
                <a16:creationId xmlns:a16="http://schemas.microsoft.com/office/drawing/2014/main" id="{CB1B408B-338E-F5D5-4C86-D1ABE6EE02B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26466" y="3248374"/>
            <a:ext cx="5715000" cy="3263900"/>
          </a:xfrm>
          <a:prstGeom prst="rect">
            <a:avLst/>
          </a:prstGeom>
        </p:spPr>
      </p:pic>
    </p:spTree>
    <p:custDataLst>
      <p:tags r:id="rId1"/>
    </p:custDataLst>
    <p:extLst>
      <p:ext uri="{BB962C8B-B14F-4D97-AF65-F5344CB8AC3E}">
        <p14:creationId xmlns:p14="http://schemas.microsoft.com/office/powerpoint/2010/main" val="3914075385"/>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circle(in)">
                                      <p:cBhvr>
                                        <p:cTn id="2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9"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p:bldLst>
  </p:timing>
  <p:extLst>
    <p:ext uri="{E180D4A7-C9FB-4DFB-919C-405C955672EB}">
      <p14:showEvtLst xmlns:p14="http://schemas.microsoft.com/office/powerpoint/2010/main">
        <p14:playEvt time="23" objId="12"/>
      </p14:showEvtLst>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241572" y="746003"/>
            <a:ext cx="11496823" cy="1323439"/>
          </a:xfrm>
          <a:prstGeom prst="rect">
            <a:avLst/>
          </a:prstGeom>
          <a:noFill/>
        </p:spPr>
        <p:txBody>
          <a:bodyPr wrap="square">
            <a:spAutoFit/>
          </a:bodyPr>
          <a:lstStyle/>
          <a:p>
            <a:pPr algn="just"/>
            <a:r>
              <a:rPr lang="en-US" sz="20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Image Shows the Desirable Fusion Characteristics of a Fillet Welded Joint with a Smooth Profile and Minimum Ripple. --- Both Inside and Outside the Joint there are no Undesirable Origins that Could Initiate Premature Failure of the Joint from Normal Service Conditions, The Joint Has as Near as Possible a 100% Chance of Surviving the Designated Design Lifetime. </a:t>
            </a:r>
            <a:endParaRPr lang="en-IN" sz="20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pic>
        <p:nvPicPr>
          <p:cNvPr id="6" name="Content Placeholder 4">
            <a:extLst>
              <a:ext uri="{FF2B5EF4-FFF2-40B4-BE49-F238E27FC236}">
                <a16:creationId xmlns:a16="http://schemas.microsoft.com/office/drawing/2014/main" id="{FC391558-4FC8-36E1-7608-B9E8B51482D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08671" y="2507650"/>
            <a:ext cx="5397910" cy="3726427"/>
          </a:xfrm>
          <a:prstGeom prst="rect">
            <a:avLst/>
          </a:prstGeom>
        </p:spPr>
      </p:pic>
      <p:pic>
        <p:nvPicPr>
          <p:cNvPr id="8" name="Graphic 7" descr="Angel face with solid fill with solid fill">
            <a:extLst>
              <a:ext uri="{FF2B5EF4-FFF2-40B4-BE49-F238E27FC236}">
                <a16:creationId xmlns:a16="http://schemas.microsoft.com/office/drawing/2014/main" id="{5125A122-248F-BD99-FD61-5B10D6759DE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391249" y="3319350"/>
            <a:ext cx="914400" cy="914400"/>
          </a:xfrm>
          <a:prstGeom prst="rect">
            <a:avLst/>
          </a:prstGeom>
        </p:spPr>
      </p:pic>
      <p:pic>
        <p:nvPicPr>
          <p:cNvPr id="10" name="Graphic 9" descr="Angel face with solid fill with solid fill">
            <a:extLst>
              <a:ext uri="{FF2B5EF4-FFF2-40B4-BE49-F238E27FC236}">
                <a16:creationId xmlns:a16="http://schemas.microsoft.com/office/drawing/2014/main" id="{4D384BEB-55C8-E610-C733-056E90BE786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118353" y="3124947"/>
            <a:ext cx="914400" cy="914400"/>
          </a:xfrm>
          <a:prstGeom prst="rect">
            <a:avLst/>
          </a:prstGeom>
        </p:spPr>
      </p:pic>
    </p:spTree>
    <p:custDataLst>
      <p:tags r:id="rId1"/>
    </p:custDataLst>
    <p:extLst>
      <p:ext uri="{BB962C8B-B14F-4D97-AF65-F5344CB8AC3E}">
        <p14:creationId xmlns:p14="http://schemas.microsoft.com/office/powerpoint/2010/main" val="3775108824"/>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circle(in)">
                                      <p:cBhvr>
                                        <p:cTn id="21" dur="20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circle(in)">
                                      <p:cBhvr>
                                        <p:cTn id="26"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7" repeatCount="indefinite" fill="hold" display="0">
                  <p:stCondLst>
                    <p:cond delay="indefinite"/>
                  </p:stCondLst>
                  <p:endCondLst>
                    <p:cond evt="onStopAudio" delay="0">
                      <p:tgtEl>
                        <p:sldTgt/>
                      </p:tgtEl>
                    </p:cond>
                  </p:endCondLst>
                </p:cTn>
                <p:tgtEl>
                  <p:spTgt spid="12"/>
                </p:tgtEl>
              </p:cMediaNode>
            </p:audio>
          </p:childTnLst>
        </p:cTn>
      </p:par>
    </p:tnLst>
    <p:bldLst>
      <p:bldP spid="7" grpId="0"/>
    </p:bldLst>
  </p:timing>
  <p:extLst>
    <p:ext uri="{E180D4A7-C9FB-4DFB-919C-405C955672EB}">
      <p14:showEvtLst xmlns:p14="http://schemas.microsoft.com/office/powerpoint/2010/main">
        <p14:playEvt time="23" objId="12"/>
      </p14:showEvtLst>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241572" y="1064055"/>
            <a:ext cx="11496823" cy="1569660"/>
          </a:xfrm>
          <a:prstGeom prst="rect">
            <a:avLst/>
          </a:prstGeom>
          <a:noFill/>
        </p:spPr>
        <p:txBody>
          <a:bodyPr wrap="square">
            <a:spAutoFit/>
          </a:bodyPr>
          <a:lstStyle/>
          <a:p>
            <a:pPr algn="just"/>
            <a:r>
              <a:rPr lang="en-US" sz="24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By Applying Qualified Weld Procedures to Manufacture a Design for Welded Structure, The Designer will Receive Maximum Resistance to Fatigue Crack Creation and its Propagation Derived from the Welded Joints, The Chances of the Structure Surviving the Designated Design Lifetime will be Significantly Improved. </a:t>
            </a:r>
            <a:endParaRPr lang="en-IN" sz="24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9" name="TextBox 8">
            <a:extLst>
              <a:ext uri="{FF2B5EF4-FFF2-40B4-BE49-F238E27FC236}">
                <a16:creationId xmlns:a16="http://schemas.microsoft.com/office/drawing/2014/main" id="{F3B208DA-F863-40C0-31D4-512B249E3A80}"/>
              </a:ext>
            </a:extLst>
          </p:cNvPr>
          <p:cNvSpPr txBox="1"/>
          <p:nvPr/>
        </p:nvSpPr>
        <p:spPr>
          <a:xfrm>
            <a:off x="1" y="3074504"/>
            <a:ext cx="12192000" cy="1569660"/>
          </a:xfrm>
          <a:prstGeom prst="rect">
            <a:avLst/>
          </a:prstGeom>
          <a:noFill/>
        </p:spPr>
        <p:txBody>
          <a:bodyPr wrap="square">
            <a:spAutoFit/>
          </a:bodyPr>
          <a:lstStyle/>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Question :If the above situation from the welding engineering point of view is now satisfied, is it that the designer is now able to make assumptions for the calculations of permissible working stresses? </a:t>
            </a:r>
          </a:p>
          <a:p>
            <a:pPr marL="342900" indent="-342900"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Answer : Yes </a:t>
            </a:r>
          </a:p>
        </p:txBody>
      </p:sp>
    </p:spTree>
    <p:custDataLst>
      <p:tags r:id="rId1"/>
    </p:custDataLst>
    <p:extLst>
      <p:ext uri="{BB962C8B-B14F-4D97-AF65-F5344CB8AC3E}">
        <p14:creationId xmlns:p14="http://schemas.microsoft.com/office/powerpoint/2010/main" val="893915272"/>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9"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p:bldLst>
  </p:timing>
  <p:extLst>
    <p:ext uri="{E180D4A7-C9FB-4DFB-919C-405C955672EB}">
      <p14:showEvtLst xmlns:p14="http://schemas.microsoft.com/office/powerpoint/2010/main">
        <p14:playEvt time="23" objId="12"/>
      </p14:showEvtLst>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241572" y="838771"/>
            <a:ext cx="11496823" cy="2123658"/>
          </a:xfrm>
          <a:prstGeom prst="rect">
            <a:avLst/>
          </a:prstGeom>
          <a:noFill/>
        </p:spPr>
        <p:txBody>
          <a:bodyPr wrap="square">
            <a:spAutoFit/>
          </a:bodyPr>
          <a:lstStyle/>
          <a:p>
            <a:pPr algn="just"/>
            <a:r>
              <a:rPr lang="en-US" sz="22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Question : What Typically Could Design Engineers Assume in Their Stress Calculations for the Welded Structure Under Consideration, From the Fatigue Strength Point of View, Say for Example on a Carbon Steel Structure? Answer: With the Proviso Here that the Structure has been Welded in Accordance with Qualified Weld Procedures Required by the Code, Standard and or Specification for the Product. Typical Values of Fatigue Strength that can be Assumed for a Joint as Acceptable are Indicated Here. </a:t>
            </a:r>
            <a:endParaRPr lang="en-IN" sz="22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9" name="TextBox 8">
            <a:extLst>
              <a:ext uri="{FF2B5EF4-FFF2-40B4-BE49-F238E27FC236}">
                <a16:creationId xmlns:a16="http://schemas.microsoft.com/office/drawing/2014/main" id="{F3B208DA-F863-40C0-31D4-512B249E3A80}"/>
              </a:ext>
            </a:extLst>
          </p:cNvPr>
          <p:cNvSpPr txBox="1"/>
          <p:nvPr/>
        </p:nvSpPr>
        <p:spPr>
          <a:xfrm>
            <a:off x="1" y="2994992"/>
            <a:ext cx="12192000" cy="3785652"/>
          </a:xfrm>
          <a:prstGeom prst="rect">
            <a:avLst/>
          </a:prstGeom>
          <a:noFill/>
        </p:spPr>
        <p:txBody>
          <a:bodyPr wrap="square">
            <a:spAutoFit/>
          </a:bodyPr>
          <a:lstStyle/>
          <a:p>
            <a:pPr marL="342900" indent="-3429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MAXIMUM STRESS RANGE :-  2 x1,000,000 cycles             </a:t>
            </a:r>
          </a:p>
          <a:p>
            <a:pPr marL="342900" indent="-3429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Fatigue strength required for calculation assumptions. </a:t>
            </a:r>
          </a:p>
          <a:p>
            <a:pPr marL="342900" indent="-3429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Alternating push – pull    Repeating tension                                Description of the welded joint type </a:t>
            </a:r>
          </a:p>
          <a:p>
            <a:pPr marL="342900" indent="-3429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MPa                                      </a:t>
            </a:r>
            <a:r>
              <a:rPr lang="en-US" sz="2000" dirty="0" err="1">
                <a:latin typeface="Times New Roman" panose="02020603050405020304" pitchFamily="18" charset="0"/>
                <a:cs typeface="Times New Roman" panose="02020603050405020304" pitchFamily="18" charset="0"/>
              </a:rPr>
              <a:t>MPa</a:t>
            </a:r>
            <a:r>
              <a:rPr lang="en-US" sz="2000" dirty="0">
                <a:latin typeface="Times New Roman" panose="02020603050405020304" pitchFamily="18" charset="0"/>
                <a:cs typeface="Times New Roman" panose="02020603050405020304" pitchFamily="18" charset="0"/>
              </a:rPr>
              <a:t>                                                                                                                               </a:t>
            </a:r>
          </a:p>
          <a:p>
            <a:pPr marL="342900" indent="-3429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 140                                  ± 0 -  216                  Full penetration plate butt                                            </a:t>
            </a:r>
          </a:p>
          <a:p>
            <a:pPr marL="342900" indent="-342900" algn="jus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  77                                   ± 0 – 124           Full penetration cruciform butt                                              </a:t>
            </a:r>
          </a:p>
          <a:p>
            <a:pPr marL="342900" indent="-342900" algn="jus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 35                                    ± 0 – 62              Fillet cruciform </a:t>
            </a:r>
          </a:p>
          <a:p>
            <a:pPr marL="342900" indent="-342900" algn="jus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p:txBody>
      </p:sp>
      <p:cxnSp>
        <p:nvCxnSpPr>
          <p:cNvPr id="4" name="Straight Connector 3">
            <a:extLst>
              <a:ext uri="{FF2B5EF4-FFF2-40B4-BE49-F238E27FC236}">
                <a16:creationId xmlns:a16="http://schemas.microsoft.com/office/drawing/2014/main" id="{D2C248E3-DCA5-870F-EF4A-4ECE2009A72D}"/>
              </a:ext>
            </a:extLst>
          </p:cNvPr>
          <p:cNvCxnSpPr/>
          <p:nvPr/>
        </p:nvCxnSpPr>
        <p:spPr>
          <a:xfrm>
            <a:off x="2267447" y="4469759"/>
            <a:ext cx="1115568" cy="0"/>
          </a:xfrm>
          <a:prstGeom prst="line">
            <a:avLst/>
          </a:prstGeom>
        </p:spPr>
        <p:style>
          <a:lnRef idx="2">
            <a:schemeClr val="accent1"/>
          </a:lnRef>
          <a:fillRef idx="0">
            <a:schemeClr val="accent1"/>
          </a:fillRef>
          <a:effectRef idx="1">
            <a:schemeClr val="accent1"/>
          </a:effectRef>
          <a:fontRef idx="minor">
            <a:schemeClr val="tx1"/>
          </a:fontRef>
        </p:style>
      </p:cxnSp>
      <p:pic>
        <p:nvPicPr>
          <p:cNvPr id="6" name="Graphic 5" descr="Angel face with solid fill with solid fill">
            <a:extLst>
              <a:ext uri="{FF2B5EF4-FFF2-40B4-BE49-F238E27FC236}">
                <a16:creationId xmlns:a16="http://schemas.microsoft.com/office/drawing/2014/main" id="{4AC38897-B0DF-6A1C-3332-A75A09B863F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615106" y="3079635"/>
            <a:ext cx="673510" cy="609600"/>
          </a:xfrm>
          <a:prstGeom prst="rect">
            <a:avLst/>
          </a:prstGeom>
        </p:spPr>
      </p:pic>
      <p:cxnSp>
        <p:nvCxnSpPr>
          <p:cNvPr id="8" name="Straight Arrow Connector 7">
            <a:extLst>
              <a:ext uri="{FF2B5EF4-FFF2-40B4-BE49-F238E27FC236}">
                <a16:creationId xmlns:a16="http://schemas.microsoft.com/office/drawing/2014/main" id="{1281CD22-D75F-823F-9E6C-003267464CA1}"/>
              </a:ext>
            </a:extLst>
          </p:cNvPr>
          <p:cNvCxnSpPr/>
          <p:nvPr/>
        </p:nvCxnSpPr>
        <p:spPr>
          <a:xfrm>
            <a:off x="8840765" y="4377062"/>
            <a:ext cx="51227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407B294C-E4DF-50E1-C685-F99CA59F1C58}"/>
              </a:ext>
            </a:extLst>
          </p:cNvPr>
          <p:cNvSpPr/>
          <p:nvPr/>
        </p:nvSpPr>
        <p:spPr>
          <a:xfrm>
            <a:off x="9430834" y="4127830"/>
            <a:ext cx="835742" cy="38485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3" name="Rectangle 12">
            <a:extLst>
              <a:ext uri="{FF2B5EF4-FFF2-40B4-BE49-F238E27FC236}">
                <a16:creationId xmlns:a16="http://schemas.microsoft.com/office/drawing/2014/main" id="{5673A107-7734-821F-5C8E-9A8299FE06FE}"/>
              </a:ext>
            </a:extLst>
          </p:cNvPr>
          <p:cNvSpPr/>
          <p:nvPr/>
        </p:nvSpPr>
        <p:spPr>
          <a:xfrm>
            <a:off x="10134067" y="4127830"/>
            <a:ext cx="835742" cy="38485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5" name="Oval 14">
            <a:extLst>
              <a:ext uri="{FF2B5EF4-FFF2-40B4-BE49-F238E27FC236}">
                <a16:creationId xmlns:a16="http://schemas.microsoft.com/office/drawing/2014/main" id="{1FB5EAFA-47DE-ED96-02B8-4E34517F7B46}"/>
              </a:ext>
            </a:extLst>
          </p:cNvPr>
          <p:cNvSpPr/>
          <p:nvPr/>
        </p:nvSpPr>
        <p:spPr>
          <a:xfrm>
            <a:off x="9894670" y="4114578"/>
            <a:ext cx="481781" cy="39428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 name="Straight Connector 15">
            <a:extLst>
              <a:ext uri="{FF2B5EF4-FFF2-40B4-BE49-F238E27FC236}">
                <a16:creationId xmlns:a16="http://schemas.microsoft.com/office/drawing/2014/main" id="{BD68E061-DCC7-8E21-568E-6A6A309EC6B7}"/>
              </a:ext>
            </a:extLst>
          </p:cNvPr>
          <p:cNvCxnSpPr/>
          <p:nvPr/>
        </p:nvCxnSpPr>
        <p:spPr>
          <a:xfrm>
            <a:off x="2239087" y="5051214"/>
            <a:ext cx="117043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6DE99535-A364-79F4-B73F-862C4392548F}"/>
              </a:ext>
            </a:extLst>
          </p:cNvPr>
          <p:cNvCxnSpPr/>
          <p:nvPr/>
        </p:nvCxnSpPr>
        <p:spPr>
          <a:xfrm>
            <a:off x="5227052" y="4403570"/>
            <a:ext cx="48463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EDF6FFCA-D707-8DD3-E1FD-36BC7ADFF725}"/>
              </a:ext>
            </a:extLst>
          </p:cNvPr>
          <p:cNvCxnSpPr/>
          <p:nvPr/>
        </p:nvCxnSpPr>
        <p:spPr>
          <a:xfrm>
            <a:off x="4974338" y="5024710"/>
            <a:ext cx="47548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C5F4DCA8-2597-8759-92FC-22BCEF549454}"/>
              </a:ext>
            </a:extLst>
          </p:cNvPr>
          <p:cNvCxnSpPr/>
          <p:nvPr/>
        </p:nvCxnSpPr>
        <p:spPr>
          <a:xfrm>
            <a:off x="2203439" y="5633042"/>
            <a:ext cx="126187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FB21EC24-F9DB-FF48-0A96-3DEE8F1B9667}"/>
              </a:ext>
            </a:extLst>
          </p:cNvPr>
          <p:cNvCxnSpPr/>
          <p:nvPr/>
        </p:nvCxnSpPr>
        <p:spPr>
          <a:xfrm>
            <a:off x="4908076" y="5606532"/>
            <a:ext cx="512064"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Rectangle 20">
            <a:extLst>
              <a:ext uri="{FF2B5EF4-FFF2-40B4-BE49-F238E27FC236}">
                <a16:creationId xmlns:a16="http://schemas.microsoft.com/office/drawing/2014/main" id="{62B5A18A-9D82-718B-46A3-10C6E0740578}"/>
              </a:ext>
            </a:extLst>
          </p:cNvPr>
          <p:cNvSpPr/>
          <p:nvPr/>
        </p:nvSpPr>
        <p:spPr>
          <a:xfrm>
            <a:off x="9440663" y="4996080"/>
            <a:ext cx="698101" cy="2826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2" name="Rectangle 21">
            <a:extLst>
              <a:ext uri="{FF2B5EF4-FFF2-40B4-BE49-F238E27FC236}">
                <a16:creationId xmlns:a16="http://schemas.microsoft.com/office/drawing/2014/main" id="{409185E8-2594-538A-4C84-387014A07C1D}"/>
              </a:ext>
            </a:extLst>
          </p:cNvPr>
          <p:cNvSpPr/>
          <p:nvPr/>
        </p:nvSpPr>
        <p:spPr>
          <a:xfrm>
            <a:off x="10148175" y="4956314"/>
            <a:ext cx="692182" cy="2826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3" name="Rectangle 22">
            <a:extLst>
              <a:ext uri="{FF2B5EF4-FFF2-40B4-BE49-F238E27FC236}">
                <a16:creationId xmlns:a16="http://schemas.microsoft.com/office/drawing/2014/main" id="{75137B06-8CD3-83DF-8869-FFC1B873E4ED}"/>
              </a:ext>
            </a:extLst>
          </p:cNvPr>
          <p:cNvSpPr/>
          <p:nvPr/>
        </p:nvSpPr>
        <p:spPr>
          <a:xfrm>
            <a:off x="9975559" y="4587940"/>
            <a:ext cx="356406" cy="114299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4" name="Oval 23">
            <a:extLst>
              <a:ext uri="{FF2B5EF4-FFF2-40B4-BE49-F238E27FC236}">
                <a16:creationId xmlns:a16="http://schemas.microsoft.com/office/drawing/2014/main" id="{2BD27797-BCC0-DA8C-A000-FBE82F8BFA44}"/>
              </a:ext>
            </a:extLst>
          </p:cNvPr>
          <p:cNvSpPr/>
          <p:nvPr/>
        </p:nvSpPr>
        <p:spPr>
          <a:xfrm>
            <a:off x="9809382" y="4888333"/>
            <a:ext cx="347309" cy="52922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945E4CFC-984D-0488-1F39-4CC89006D55F}"/>
              </a:ext>
            </a:extLst>
          </p:cNvPr>
          <p:cNvSpPr/>
          <p:nvPr/>
        </p:nvSpPr>
        <p:spPr>
          <a:xfrm>
            <a:off x="10145158" y="4894715"/>
            <a:ext cx="356406" cy="52922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A26B2312-877F-152D-4CDE-3F268A4A84A4}"/>
              </a:ext>
            </a:extLst>
          </p:cNvPr>
          <p:cNvSpPr/>
          <p:nvPr/>
        </p:nvSpPr>
        <p:spPr>
          <a:xfrm>
            <a:off x="7869227" y="5624922"/>
            <a:ext cx="570271" cy="29152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7" name="Rectangle 26">
            <a:extLst>
              <a:ext uri="{FF2B5EF4-FFF2-40B4-BE49-F238E27FC236}">
                <a16:creationId xmlns:a16="http://schemas.microsoft.com/office/drawing/2014/main" id="{430C13F0-F3E5-01BE-1597-D5404C2842D0}"/>
              </a:ext>
            </a:extLst>
          </p:cNvPr>
          <p:cNvSpPr/>
          <p:nvPr/>
        </p:nvSpPr>
        <p:spPr>
          <a:xfrm>
            <a:off x="8567428" y="5619254"/>
            <a:ext cx="599759" cy="2826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8" name="Rectangle 27">
            <a:extLst>
              <a:ext uri="{FF2B5EF4-FFF2-40B4-BE49-F238E27FC236}">
                <a16:creationId xmlns:a16="http://schemas.microsoft.com/office/drawing/2014/main" id="{C1844DF2-F6BA-C456-26A3-094FD2224F8F}"/>
              </a:ext>
            </a:extLst>
          </p:cNvPr>
          <p:cNvSpPr/>
          <p:nvPr/>
        </p:nvSpPr>
        <p:spPr>
          <a:xfrm>
            <a:off x="8343664" y="5175866"/>
            <a:ext cx="314630" cy="114299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9" name="Oval 28">
            <a:extLst>
              <a:ext uri="{FF2B5EF4-FFF2-40B4-BE49-F238E27FC236}">
                <a16:creationId xmlns:a16="http://schemas.microsoft.com/office/drawing/2014/main" id="{92D4A04A-C38D-0529-071B-DFB49FE7128D}"/>
              </a:ext>
            </a:extLst>
          </p:cNvPr>
          <p:cNvSpPr/>
          <p:nvPr/>
        </p:nvSpPr>
        <p:spPr>
          <a:xfrm rot="1924541">
            <a:off x="8218214" y="5434295"/>
            <a:ext cx="240614" cy="2915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B2EDB0E5-D042-F011-2697-6C6402FE9350}"/>
              </a:ext>
            </a:extLst>
          </p:cNvPr>
          <p:cNvSpPr/>
          <p:nvPr/>
        </p:nvSpPr>
        <p:spPr>
          <a:xfrm rot="19756321">
            <a:off x="8586491" y="5407578"/>
            <a:ext cx="211893" cy="34104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07084A20-7911-2FED-A34B-2A26CBAB2115}"/>
              </a:ext>
            </a:extLst>
          </p:cNvPr>
          <p:cNvSpPr/>
          <p:nvPr/>
        </p:nvSpPr>
        <p:spPr>
          <a:xfrm rot="19404016">
            <a:off x="8218914" y="5835718"/>
            <a:ext cx="240614" cy="29152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a:extLst>
              <a:ext uri="{FF2B5EF4-FFF2-40B4-BE49-F238E27FC236}">
                <a16:creationId xmlns:a16="http://schemas.microsoft.com/office/drawing/2014/main" id="{E943821B-1640-CA5E-C29B-2276B0ACF6AB}"/>
              </a:ext>
            </a:extLst>
          </p:cNvPr>
          <p:cNvSpPr/>
          <p:nvPr/>
        </p:nvSpPr>
        <p:spPr>
          <a:xfrm rot="18808713">
            <a:off x="8541155" y="5850626"/>
            <a:ext cx="320812" cy="23776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3" name="Straight Arrow Connector 32">
            <a:extLst>
              <a:ext uri="{FF2B5EF4-FFF2-40B4-BE49-F238E27FC236}">
                <a16:creationId xmlns:a16="http://schemas.microsoft.com/office/drawing/2014/main" id="{BF2C4419-20DE-4DDE-EA29-87E2B82AE7C8}"/>
              </a:ext>
            </a:extLst>
          </p:cNvPr>
          <p:cNvCxnSpPr/>
          <p:nvPr/>
        </p:nvCxnSpPr>
        <p:spPr>
          <a:xfrm>
            <a:off x="8809703" y="5051213"/>
            <a:ext cx="39329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655E504F-4F2B-E774-DFED-CA8E8E441B37}"/>
              </a:ext>
            </a:extLst>
          </p:cNvPr>
          <p:cNvCxnSpPr/>
          <p:nvPr/>
        </p:nvCxnSpPr>
        <p:spPr>
          <a:xfrm>
            <a:off x="7461830" y="5646287"/>
            <a:ext cx="23597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3614371461"/>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3"/>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77"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build="allAtOnce"/>
      <p:bldP spid="10" grpId="0" animBg="1"/>
      <p:bldP spid="13" grpId="0" animBg="1"/>
      <p:bldP spid="15"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Lst>
  </p:timing>
  <p:extLst>
    <p:ext uri="{E180D4A7-C9FB-4DFB-919C-405C955672EB}">
      <p14:showEvtLst xmlns:p14="http://schemas.microsoft.com/office/powerpoint/2010/main">
        <p14:playEvt time="23" objId="12"/>
      </p14:showEvtLst>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241572" y="1064055"/>
            <a:ext cx="11496823" cy="1107996"/>
          </a:xfrm>
          <a:prstGeom prst="rect">
            <a:avLst/>
          </a:prstGeom>
          <a:noFill/>
        </p:spPr>
        <p:txBody>
          <a:bodyPr wrap="square">
            <a:spAutoFit/>
          </a:bodyPr>
          <a:lstStyle/>
          <a:p>
            <a:pPr algn="just"/>
            <a:r>
              <a:rPr lang="en-US" sz="22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What are the Related Welding Engineering Actions that have been Undertaken, Up to Date, To Try and Rectify the Situation of Vulnerability of Welded Structure Designs and their Fabrication, To Aspects of Fatigue Failure? --- Commentary Derived from Examples of the Past ! </a:t>
            </a:r>
            <a:endParaRPr lang="en-IN" sz="22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9" name="TextBox 8">
            <a:extLst>
              <a:ext uri="{FF2B5EF4-FFF2-40B4-BE49-F238E27FC236}">
                <a16:creationId xmlns:a16="http://schemas.microsoft.com/office/drawing/2014/main" id="{F3B208DA-F863-40C0-31D4-512B249E3A80}"/>
              </a:ext>
            </a:extLst>
          </p:cNvPr>
          <p:cNvSpPr txBox="1"/>
          <p:nvPr/>
        </p:nvSpPr>
        <p:spPr>
          <a:xfrm>
            <a:off x="1" y="2478160"/>
            <a:ext cx="12192000" cy="4247317"/>
          </a:xfrm>
          <a:prstGeom prst="rect">
            <a:avLst/>
          </a:prstGeom>
          <a:noFill/>
        </p:spPr>
        <p:txBody>
          <a:bodyPr wrap="square">
            <a:spAutoFit/>
          </a:bodyPr>
          <a:lstStyle/>
          <a:p>
            <a:pPr marL="342900" indent="-34290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To answer the question, various fabrication standards and specifications, have been developed and published in the attempt to reduce the vulnerability of welded structure to aspects of fatigue.</a:t>
            </a:r>
          </a:p>
          <a:p>
            <a:pPr marL="342900" indent="-34290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By widespread introduction of standards such as e.g. ISO EN 13530, PD 5500 and ISO EN 3834 Parts 1and 2, as a mandatary requirement for a welding fabricator to be certified to and permitted to manufacture certain welded products, for example, road going liquid gas carriers, running gear for wheel axle assemblies, autoclaves for use in hospitals. These standards contain all the relevant requirements for the welded structures to be produced, be fit for purpose and to deliver the designated design life. Question : Do the fabricators of such equipment comply with the welding requirements of the standards? Answer : NO - because of the company management breaking the link between design and welding fabrication of the Triangle of Actions. --- In the United Kingdom, non-compliance to specification PD5500 and ISO EN 13530 in any way, is breaking the law, i.e. The </a:t>
            </a:r>
            <a:r>
              <a:rPr lang="en-US" dirty="0" err="1">
                <a:latin typeface="Times New Roman" panose="02020603050405020304" pitchFamily="18" charset="0"/>
                <a:cs typeface="Times New Roman" panose="02020603050405020304" pitchFamily="18" charset="0"/>
              </a:rPr>
              <a:t>Pressurised</a:t>
            </a:r>
            <a:r>
              <a:rPr lang="en-US" dirty="0">
                <a:latin typeface="Times New Roman" panose="02020603050405020304" pitchFamily="18" charset="0"/>
                <a:cs typeface="Times New Roman" panose="02020603050405020304" pitchFamily="18" charset="0"/>
              </a:rPr>
              <a:t> Equipment Safety Regulations (Great Britain) and would require prosecution, yet ! still the management of these fabricators of such equipment deliberately do not comply – FACT I am sad to report. Why is this so? --- Quality assurance auditing is useless and totally ineffective.</a:t>
            </a:r>
          </a:p>
          <a:p>
            <a:pPr marL="342900" indent="-34290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All the </a:t>
            </a:r>
            <a:r>
              <a:rPr lang="en-US" dirty="0" err="1">
                <a:latin typeface="Times New Roman" panose="02020603050405020304" pitchFamily="18" charset="0"/>
                <a:cs typeface="Times New Roman" panose="02020603050405020304" pitchFamily="18" charset="0"/>
              </a:rPr>
              <a:t>organisations</a:t>
            </a:r>
            <a:r>
              <a:rPr lang="en-US" dirty="0">
                <a:latin typeface="Times New Roman" panose="02020603050405020304" pitchFamily="18" charset="0"/>
                <a:cs typeface="Times New Roman" panose="02020603050405020304" pitchFamily="18" charset="0"/>
              </a:rPr>
              <a:t> and committees involved in drafting these standards do not appreciate the consequences of non-compliance, to what they state as mandatary to carry out and further, how it affects the fatigue </a:t>
            </a:r>
            <a:r>
              <a:rPr lang="en-US" dirty="0" err="1">
                <a:latin typeface="Times New Roman" panose="02020603050405020304" pitchFamily="18" charset="0"/>
                <a:cs typeface="Times New Roman" panose="02020603050405020304" pitchFamily="18" charset="0"/>
              </a:rPr>
              <a:t>behaviour</a:t>
            </a:r>
            <a:r>
              <a:rPr lang="en-US" dirty="0">
                <a:latin typeface="Times New Roman" panose="02020603050405020304" pitchFamily="18" charset="0"/>
                <a:cs typeface="Times New Roman" panose="02020603050405020304" pitchFamily="18" charset="0"/>
              </a:rPr>
              <a:t> of the welded structure produced, --- this is to the disappointment of any professional welding engineer worth his salt, as the expression goes! </a:t>
            </a:r>
          </a:p>
        </p:txBody>
      </p:sp>
    </p:spTree>
    <p:custDataLst>
      <p:tags r:id="rId1"/>
    </p:custDataLst>
    <p:extLst>
      <p:ext uri="{BB962C8B-B14F-4D97-AF65-F5344CB8AC3E}">
        <p14:creationId xmlns:p14="http://schemas.microsoft.com/office/powerpoint/2010/main" val="631841125"/>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8"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p:bldLst>
  </p:timing>
  <p:extLst>
    <p:ext uri="{E180D4A7-C9FB-4DFB-919C-405C955672EB}">
      <p14:showEvtLst xmlns:p14="http://schemas.microsoft.com/office/powerpoint/2010/main">
        <p14:playEvt time="23" objId="12"/>
      </p14:showEvtLst>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241572" y="1064055"/>
            <a:ext cx="11496823" cy="1200329"/>
          </a:xfrm>
          <a:prstGeom prst="rect">
            <a:avLst/>
          </a:prstGeom>
          <a:noFill/>
        </p:spPr>
        <p:txBody>
          <a:bodyPr wrap="square">
            <a:spAutoFit/>
          </a:bodyPr>
          <a:lstStyle/>
          <a:p>
            <a:pPr algn="just"/>
            <a:r>
              <a:rPr lang="en-US" sz="24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From the Information Presented Here in this Lecture, What are the Conclusions Designers of Welded Structure Must Take on Board and then Subsequently Question : “Is it Possible for Rectification of the Situation of Non-Compliance Carried out by Welding Fabricators?” </a:t>
            </a:r>
            <a:endParaRPr lang="en-IN" sz="24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9" name="TextBox 8">
            <a:extLst>
              <a:ext uri="{FF2B5EF4-FFF2-40B4-BE49-F238E27FC236}">
                <a16:creationId xmlns:a16="http://schemas.microsoft.com/office/drawing/2014/main" id="{F3B208DA-F863-40C0-31D4-512B249E3A80}"/>
              </a:ext>
            </a:extLst>
          </p:cNvPr>
          <p:cNvSpPr txBox="1"/>
          <p:nvPr/>
        </p:nvSpPr>
        <p:spPr>
          <a:xfrm>
            <a:off x="1" y="2504662"/>
            <a:ext cx="12192000" cy="4093428"/>
          </a:xfrm>
          <a:prstGeom prst="rect">
            <a:avLst/>
          </a:prstGeom>
          <a:noFill/>
        </p:spPr>
        <p:txBody>
          <a:bodyPr wrap="square">
            <a:spAutoFit/>
          </a:bodyPr>
          <a:lstStyle/>
          <a:p>
            <a:pPr marL="342900" indent="-3429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Conclusions.</a:t>
            </a:r>
          </a:p>
          <a:p>
            <a:pPr marL="342900" indent="-3429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--- 1 --- Question :  As of today, can designers of welded structures make assumptions that the welding fabricators will deliver welded joints that have the desired mechanical properties, such as UTS, Rp0.2, % ductility, toughness value and fatigue strength, so that the designated design lifetime will be satisfied. Answer : NO !! The reason being that welding fabricators all around the world do not implement the qualified weld procedures in shop and or site during manufacture. Further, this misbehaviour shows complete contempt for the mandatary requirements of the code, standard and or fabrication specification for a welded structure. </a:t>
            </a:r>
          </a:p>
          <a:p>
            <a:pPr marL="342900" indent="-3429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--- 2 --- Because of this misbehaviour by the welding fabricators, of not implementing the use of weld procedures on the shop floor and or site, failure of a welded structure is most likely to occur by fatigue crack propagation mechanisms coming into being and operating. The reason for this latter fact is that by these actions by welders and welding fabricator management, the welded structure is inevitably full of “ As Welded Defective Origins”. These origins act to create nucleation sites for stress raising activity within the joints and then permit crack propagation mechanisms to commence, under cyclic load. </a:t>
            </a:r>
          </a:p>
        </p:txBody>
      </p:sp>
    </p:spTree>
    <p:custDataLst>
      <p:tags r:id="rId1"/>
    </p:custDataLst>
    <p:extLst>
      <p:ext uri="{BB962C8B-B14F-4D97-AF65-F5344CB8AC3E}">
        <p14:creationId xmlns:p14="http://schemas.microsoft.com/office/powerpoint/2010/main" val="3337411898"/>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8"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p:bldLst>
  </p:timing>
  <p:extLst>
    <p:ext uri="{E180D4A7-C9FB-4DFB-919C-405C955672EB}">
      <p14:showEvtLst xmlns:p14="http://schemas.microsoft.com/office/powerpoint/2010/main">
        <p14:playEvt time="23" objId="12"/>
      </p14:showEvtLst>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241572" y="1064055"/>
            <a:ext cx="11496823" cy="461665"/>
          </a:xfrm>
          <a:prstGeom prst="rect">
            <a:avLst/>
          </a:prstGeom>
          <a:noFill/>
        </p:spPr>
        <p:txBody>
          <a:bodyPr wrap="square">
            <a:spAutoFit/>
          </a:bodyPr>
          <a:lstStyle/>
          <a:p>
            <a:pPr algn="just"/>
            <a:r>
              <a:rPr lang="en-US" sz="24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Conclusions Continued :</a:t>
            </a:r>
            <a:endParaRPr lang="en-IN" sz="24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9" name="TextBox 8">
            <a:extLst>
              <a:ext uri="{FF2B5EF4-FFF2-40B4-BE49-F238E27FC236}">
                <a16:creationId xmlns:a16="http://schemas.microsoft.com/office/drawing/2014/main" id="{F3B208DA-F863-40C0-31D4-512B249E3A80}"/>
              </a:ext>
            </a:extLst>
          </p:cNvPr>
          <p:cNvSpPr txBox="1"/>
          <p:nvPr/>
        </p:nvSpPr>
        <p:spPr>
          <a:xfrm>
            <a:off x="1" y="1749289"/>
            <a:ext cx="12192000" cy="4493538"/>
          </a:xfrm>
          <a:prstGeom prst="rect">
            <a:avLst/>
          </a:prstGeom>
          <a:noFill/>
        </p:spPr>
        <p:txBody>
          <a:bodyPr wrap="square">
            <a:spAutoFit/>
          </a:bodyPr>
          <a:lstStyle/>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--- 3 --- Experienced welding engineers have tried to implement the necessary welding engineering “Triangle of Actions”, plus, quality assurance auditors have audited and given certification to welding fabricators, with the objective of trying to force the fabrication companies, without success by the way, to comply and implement the use of qualified weld procedures in accordance with the requirements of the relevant code, standard and or specification for the product. Today, the latter is fact ! --- Question : Why is it that welders and especially the management of welding fabricators deliberately do not comply with the requirements for welding the product. Answer: The reason is explained from complete ignorance and no understanding of welding science and by financial greed with the notion they will not get caught and they can cover their tracks. These managements have no conscience, do not consider the consequences of their actions and put profit before the health and safety of human beings.</a:t>
            </a: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--- 4 --- And so designers, what can you do about this situation to help yourselves and ultimately receive the fabricated design you desire?  You as designers must enforce in some way the execution of the Triangle of Actions. </a:t>
            </a:r>
          </a:p>
        </p:txBody>
      </p:sp>
    </p:spTree>
    <p:custDataLst>
      <p:tags r:id="rId1"/>
    </p:custDataLst>
    <p:extLst>
      <p:ext uri="{BB962C8B-B14F-4D97-AF65-F5344CB8AC3E}">
        <p14:creationId xmlns:p14="http://schemas.microsoft.com/office/powerpoint/2010/main" val="2926448050"/>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8"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p:bldLst>
  </p:timing>
  <p:extLst>
    <p:ext uri="{E180D4A7-C9FB-4DFB-919C-405C955672EB}">
      <p14:showEvtLst xmlns:p14="http://schemas.microsoft.com/office/powerpoint/2010/main">
        <p14:playEvt time="23" objId="12"/>
      </p14:showEvtLst>
    </p:ext>
  </p:extLs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5C3BE-BDA8-398E-BCA2-5F6D88544CDE}"/>
              </a:ext>
            </a:extLst>
          </p:cNvPr>
          <p:cNvPicPr>
            <a:picLocks noChangeAspect="1"/>
          </p:cNvPicPr>
          <p:nvPr/>
        </p:nvPicPr>
        <p:blipFill>
          <a:blip r:embed="rId5"/>
          <a:stretch>
            <a:fillRect/>
          </a:stretch>
        </p:blipFill>
        <p:spPr>
          <a:xfrm>
            <a:off x="0" y="0"/>
            <a:ext cx="12192000" cy="599607"/>
          </a:xfrm>
          <a:prstGeom prst="rect">
            <a:avLst/>
          </a:prstGeom>
        </p:spPr>
      </p:pic>
      <p:sp>
        <p:nvSpPr>
          <p:cNvPr id="7" name="TextBox 6">
            <a:extLst>
              <a:ext uri="{FF2B5EF4-FFF2-40B4-BE49-F238E27FC236}">
                <a16:creationId xmlns:a16="http://schemas.microsoft.com/office/drawing/2014/main" id="{FFD5727D-D45E-5157-6612-3E777683E50D}"/>
              </a:ext>
            </a:extLst>
          </p:cNvPr>
          <p:cNvSpPr txBox="1"/>
          <p:nvPr/>
        </p:nvSpPr>
        <p:spPr>
          <a:xfrm>
            <a:off x="241572" y="812263"/>
            <a:ext cx="11496823" cy="1200329"/>
          </a:xfrm>
          <a:prstGeom prst="rect">
            <a:avLst/>
          </a:prstGeom>
          <a:noFill/>
        </p:spPr>
        <p:txBody>
          <a:bodyPr wrap="square">
            <a:spAutoFit/>
          </a:bodyPr>
          <a:lstStyle/>
          <a:p>
            <a:pPr algn="just"/>
            <a:r>
              <a:rPr lang="en-US" sz="24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Designers then – Question : What can you do Better than what has been Tried Already, To Positively Influence the Behaviour of Welding Fabricator Management in the Right Direction ? </a:t>
            </a:r>
            <a:endParaRPr lang="en-IN" sz="2400" dirty="0">
              <a:solidFill>
                <a:srgbClr val="C00000"/>
              </a:solidFill>
              <a:effectLst>
                <a:outerShdw blurRad="38100" dist="38100" dir="2700000" algn="tl">
                  <a:srgbClr val="000000">
                    <a:alpha val="43137"/>
                  </a:srgbClr>
                </a:outerShdw>
              </a:effectLst>
            </a:endParaRPr>
          </a:p>
        </p:txBody>
      </p:sp>
      <p:pic>
        <p:nvPicPr>
          <p:cNvPr id="12" name="mediahandler">
            <a:hlinkClick r:id="" action="ppaction://media"/>
            <a:extLst>
              <a:ext uri="{FF2B5EF4-FFF2-40B4-BE49-F238E27FC236}">
                <a16:creationId xmlns:a16="http://schemas.microsoft.com/office/drawing/2014/main" id="{8BF1032F-3D4B-8AE7-4900-8ED05A1E141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539611" y="6140904"/>
            <a:ext cx="609600" cy="609600"/>
          </a:xfrm>
          <a:prstGeom prst="rect">
            <a:avLst/>
          </a:prstGeom>
        </p:spPr>
      </p:pic>
      <p:pic>
        <p:nvPicPr>
          <p:cNvPr id="3" name="Picture 2">
            <a:extLst>
              <a:ext uri="{FF2B5EF4-FFF2-40B4-BE49-F238E27FC236}">
                <a16:creationId xmlns:a16="http://schemas.microsoft.com/office/drawing/2014/main" id="{5101FF73-C30A-97D7-93CF-5E542F205A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159"/>
            <a:ext cx="12192000" cy="595443"/>
          </a:xfrm>
          <a:prstGeom prst="rect">
            <a:avLst/>
          </a:prstGeom>
        </p:spPr>
      </p:pic>
      <p:sp>
        <p:nvSpPr>
          <p:cNvPr id="9" name="TextBox 8">
            <a:extLst>
              <a:ext uri="{FF2B5EF4-FFF2-40B4-BE49-F238E27FC236}">
                <a16:creationId xmlns:a16="http://schemas.microsoft.com/office/drawing/2014/main" id="{F3B208DA-F863-40C0-31D4-512B249E3A80}"/>
              </a:ext>
            </a:extLst>
          </p:cNvPr>
          <p:cNvSpPr txBox="1"/>
          <p:nvPr/>
        </p:nvSpPr>
        <p:spPr>
          <a:xfrm>
            <a:off x="1" y="1974573"/>
            <a:ext cx="12192000" cy="4493538"/>
          </a:xfrm>
          <a:prstGeom prst="rect">
            <a:avLst/>
          </a:prstGeom>
          <a:noFill/>
        </p:spPr>
        <p:txBody>
          <a:bodyPr wrap="square">
            <a:spAutoFit/>
          </a:bodyPr>
          <a:lstStyle/>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--- 5 --- Answer: It has been tried before by deriving design and fabrication, codes, standards or specifications, coupled with the attempt to introduce them to the manufacturing environment, via Rules , Regulations and Quality Assurance. --- However, the result of these actions, e.g. especially derived from auditing, has been complete failure to have products welded to qualified weld procedures on the shop floor or site, i.e. to adequately prevent fatigue in all its aspects. The latter situation has been in existence for 50 years or more , with vital lessons not learnt and or ignored by fabricator management.  </a:t>
            </a: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Who has the power then to rectify the problem? i.e. to force the fabricators to behave and comply with the requirements, well, responsibility falls upon the designers who are the creators of the designed welded product. At first, the designers’ reaction may be defensive, who me? but you can enforce how the manufacturing of your design is carried out, as you are going to pay the bill, so to speak. The technique is to bring about the rigorous implementation of policing of the manufacturing operation and make these required actions legally mandatary, the fabricator must be made to </a:t>
            </a:r>
            <a:r>
              <a:rPr lang="en-US" sz="2200" dirty="0" err="1">
                <a:latin typeface="Times New Roman" panose="02020603050405020304" pitchFamily="18" charset="0"/>
                <a:cs typeface="Times New Roman" panose="02020603050405020304" pitchFamily="18" charset="0"/>
              </a:rPr>
              <a:t>realise</a:t>
            </a:r>
            <a:r>
              <a:rPr lang="en-US" sz="2200" dirty="0">
                <a:latin typeface="Times New Roman" panose="02020603050405020304" pitchFamily="18" charset="0"/>
                <a:cs typeface="Times New Roman" panose="02020603050405020304" pitchFamily="18" charset="0"/>
              </a:rPr>
              <a:t> if there is no compliance then no payment will be given. Best of luck in pursuit of this objective. </a:t>
            </a:r>
          </a:p>
        </p:txBody>
      </p:sp>
    </p:spTree>
    <p:custDataLst>
      <p:tags r:id="rId1"/>
    </p:custDataLst>
    <p:extLst>
      <p:ext uri="{BB962C8B-B14F-4D97-AF65-F5344CB8AC3E}">
        <p14:creationId xmlns:p14="http://schemas.microsoft.com/office/powerpoint/2010/main" val="1406006296"/>
      </p:ext>
    </p:extLst>
  </p:cSld>
  <p:clrMapOvr>
    <a:masterClrMapping/>
  </p:clrMapOvr>
  <mc:AlternateContent xmlns:mc="http://schemas.openxmlformats.org/markup-compatibility/2006" xmlns:p14="http://schemas.microsoft.com/office/powerpoint/2010/main">
    <mc:Choice Requires="p14">
      <p:transition spd="slow" p14:dur="2000" advTm="15218"/>
    </mc:Choice>
    <mc:Fallback xmlns="">
      <p:transition spd="slow" advTm="15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8" repeatCount="indefinite" fill="hold" display="0">
                  <p:stCondLst>
                    <p:cond delay="indefinite"/>
                  </p:stCondLst>
                  <p:endCondLst>
                    <p:cond evt="onStopAudio" delay="0">
                      <p:tgtEl>
                        <p:sldTgt/>
                      </p:tgtEl>
                    </p:cond>
                  </p:endCondLst>
                </p:cTn>
                <p:tgtEl>
                  <p:spTgt spid="12"/>
                </p:tgtEl>
              </p:cMediaNode>
            </p:audio>
          </p:childTnLst>
        </p:cTn>
      </p:par>
    </p:tnLst>
    <p:bldLst>
      <p:bldP spid="7" grpId="0"/>
      <p:bldP spid="9" grpId="0"/>
    </p:bldLst>
  </p:timing>
  <p:extLst>
    <p:ext uri="{E180D4A7-C9FB-4DFB-919C-405C955672EB}">
      <p14:showEvtLst xmlns:p14="http://schemas.microsoft.com/office/powerpoint/2010/main">
        <p14:playEvt time="23" objId="12"/>
      </p14:showEvtLst>
    </p:ext>
  </p:extLs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50315-3FD9-F0F9-8D5D-5CED9B20E998}"/>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AED46A7E-F10D-378A-6E9C-DE6DDF01EB81}"/>
              </a:ext>
            </a:extLst>
          </p:cNvPr>
          <p:cNvSpPr txBox="1"/>
          <p:nvPr/>
        </p:nvSpPr>
        <p:spPr>
          <a:xfrm>
            <a:off x="4624167" y="431509"/>
            <a:ext cx="2943665" cy="646331"/>
          </a:xfrm>
          <a:prstGeom prst="rect">
            <a:avLst/>
          </a:prstGeom>
          <a:noFill/>
        </p:spPr>
        <p:txBody>
          <a:bodyPr wrap="square">
            <a:spAutoFit/>
          </a:bodyPr>
          <a:lstStyle/>
          <a:p>
            <a:pPr algn="ctr"/>
            <a:r>
              <a:rPr lang="en-IN" sz="36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Contact Us</a:t>
            </a:r>
          </a:p>
        </p:txBody>
      </p:sp>
      <p:sp>
        <p:nvSpPr>
          <p:cNvPr id="11" name="TextBox 10">
            <a:extLst>
              <a:ext uri="{FF2B5EF4-FFF2-40B4-BE49-F238E27FC236}">
                <a16:creationId xmlns:a16="http://schemas.microsoft.com/office/drawing/2014/main" id="{A0064382-70C5-3955-BEB0-474915E2DD45}"/>
              </a:ext>
            </a:extLst>
          </p:cNvPr>
          <p:cNvSpPr txBox="1"/>
          <p:nvPr/>
        </p:nvSpPr>
        <p:spPr>
          <a:xfrm>
            <a:off x="390377" y="1288704"/>
            <a:ext cx="8978705" cy="2554545"/>
          </a:xfrm>
          <a:prstGeom prst="rect">
            <a:avLst/>
          </a:prstGeom>
          <a:noFill/>
        </p:spPr>
        <p:txBody>
          <a:bodyPr wrap="square">
            <a:spAutoFit/>
          </a:bodyPr>
          <a:lstStyle/>
          <a:p>
            <a:pPr marL="457200" indent="-457200">
              <a:buFont typeface="Wingdings" panose="05000000000000000000" pitchFamily="2" charset="2"/>
              <a:buChar char="v"/>
            </a:pPr>
            <a:r>
              <a:rPr lang="en-CA"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Edwin James France</a:t>
            </a:r>
          </a:p>
          <a:p>
            <a:pPr marL="457200" indent="-457200">
              <a:buFont typeface="Wingdings" panose="05000000000000000000" pitchFamily="2" charset="2"/>
              <a:buChar char="v"/>
            </a:pPr>
            <a:r>
              <a:rPr lang="en-US"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Independent Welding Engineering Consultant</a:t>
            </a:r>
          </a:p>
          <a:p>
            <a:pPr marL="457200" indent="-457200">
              <a:buFont typeface="Wingdings" panose="05000000000000000000" pitchFamily="2" charset="2"/>
              <a:buChar char="v"/>
            </a:pPr>
            <a:r>
              <a:rPr lang="en-US"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UK</a:t>
            </a:r>
          </a:p>
          <a:p>
            <a:pPr marL="457200" indent="-457200">
              <a:buFont typeface="Wingdings" panose="05000000000000000000" pitchFamily="2" charset="2"/>
              <a:buChar char="v"/>
            </a:pPr>
            <a:r>
              <a:rPr lang="en-IN"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Email: enquiries@ejfranceconsulting.co.uk</a:t>
            </a:r>
          </a:p>
          <a:p>
            <a:pPr marL="457200" indent="-457200">
              <a:buFont typeface="Wingdings" panose="05000000000000000000" pitchFamily="2" charset="2"/>
              <a:buChar char="v"/>
            </a:pPr>
            <a:endParaRPr lang="en-IN"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804B0383-BA1E-8192-D0FB-42A2BA9C82C4}"/>
              </a:ext>
            </a:extLst>
          </p:cNvPr>
          <p:cNvSpPr txBox="1"/>
          <p:nvPr/>
        </p:nvSpPr>
        <p:spPr>
          <a:xfrm>
            <a:off x="390376" y="3847558"/>
            <a:ext cx="9752429" cy="1815882"/>
          </a:xfrm>
          <a:prstGeom prst="rect">
            <a:avLst/>
          </a:prstGeom>
          <a:noFill/>
        </p:spPr>
        <p:txBody>
          <a:bodyPr wrap="square">
            <a:spAutoFit/>
          </a:bodyPr>
          <a:lstStyle/>
          <a:p>
            <a:r>
              <a:rPr lang="en-U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8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Published by:</a:t>
            </a:r>
          </a:p>
          <a:p>
            <a:r>
              <a:rPr lang="en-U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Journal of Oil, Petroleum and Natural Gas Research</a:t>
            </a:r>
          </a:p>
          <a:p>
            <a:r>
              <a:rPr lang="en-U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Scientific Research and Community </a:t>
            </a:r>
          </a:p>
          <a:p>
            <a:r>
              <a:rPr lang="en-U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E-mail: petroleumtechnology@onlinescientificresearch.info </a:t>
            </a:r>
            <a:endParaRPr lang="en-IN"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026" name="Picture 2" descr="logo">
            <a:extLst>
              <a:ext uri="{FF2B5EF4-FFF2-40B4-BE49-F238E27FC236}">
                <a16:creationId xmlns:a16="http://schemas.microsoft.com/office/drawing/2014/main" id="{DD368D8D-7122-5756-626A-4E9AA97FE1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2644" y="5697413"/>
            <a:ext cx="3207435" cy="102733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971196841"/>
      </p:ext>
    </p:extLst>
  </p:cSld>
  <p:clrMapOvr>
    <a:masterClrMapping/>
  </p:clrMapOvr>
  <mc:AlternateContent xmlns:mc="http://schemas.openxmlformats.org/markup-compatibility/2006" xmlns:p14="http://schemas.microsoft.com/office/powerpoint/2010/main">
    <mc:Choice Requires="p14">
      <p:transition spd="slow" p14:dur="2000" advTm="24015"/>
    </mc:Choice>
    <mc:Fallback xmlns="">
      <p:transition spd="slow" advTm="2401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additive="base">
                                        <p:cTn id="12" dur="500" fill="hold"/>
                                        <p:tgtEl>
                                          <p:spTgt spid="1026"/>
                                        </p:tgtEl>
                                        <p:attrNameLst>
                                          <p:attrName>ppt_x</p:attrName>
                                        </p:attrNameLst>
                                      </p:cBhvr>
                                      <p:tavLst>
                                        <p:tav tm="0">
                                          <p:val>
                                            <p:strVal val="#ppt_x"/>
                                          </p:val>
                                        </p:tav>
                                        <p:tav tm="100000">
                                          <p:val>
                                            <p:strVal val="#ppt_x"/>
                                          </p:val>
                                        </p:tav>
                                      </p:tavLst>
                                    </p:anim>
                                    <p:anim calcmode="lin" valueType="num">
                                      <p:cBhvr additive="base">
                                        <p:cTn id="13"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1">
                                            <p:txEl>
                                              <p:pRg st="0" end="0"/>
                                            </p:txEl>
                                          </p:spTgt>
                                        </p:tgtEl>
                                        <p:attrNameLst>
                                          <p:attrName>style.visibility</p:attrName>
                                        </p:attrNameLst>
                                      </p:cBhvr>
                                      <p:to>
                                        <p:strVal val="visible"/>
                                      </p:to>
                                    </p:set>
                                    <p:animEffect transition="in" filter="fade">
                                      <p:cBhvr>
                                        <p:cTn id="18" dur="500"/>
                                        <p:tgtEl>
                                          <p:spTgt spid="11">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
                                            <p:txEl>
                                              <p:pRg st="1" end="1"/>
                                            </p:txEl>
                                          </p:spTgt>
                                        </p:tgtEl>
                                        <p:attrNameLst>
                                          <p:attrName>style.visibility</p:attrName>
                                        </p:attrNameLst>
                                      </p:cBhvr>
                                      <p:to>
                                        <p:strVal val="visible"/>
                                      </p:to>
                                    </p:set>
                                    <p:anim calcmode="lin" valueType="num">
                                      <p:cBhvr additive="base">
                                        <p:cTn id="23"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1">
                                            <p:txEl>
                                              <p:pRg st="2" end="2"/>
                                            </p:txEl>
                                          </p:spTgt>
                                        </p:tgtEl>
                                        <p:attrNameLst>
                                          <p:attrName>style.visibility</p:attrName>
                                        </p:attrNameLst>
                                      </p:cBhvr>
                                      <p:to>
                                        <p:strVal val="visible"/>
                                      </p:to>
                                    </p:set>
                                    <p:anim calcmode="lin" valueType="num">
                                      <p:cBhvr additive="base">
                                        <p:cTn id="29"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1">
                                            <p:txEl>
                                              <p:pRg st="3" end="3"/>
                                            </p:txEl>
                                          </p:spTgt>
                                        </p:tgtEl>
                                        <p:attrNameLst>
                                          <p:attrName>style.visibility</p:attrName>
                                        </p:attrNameLst>
                                      </p:cBhvr>
                                      <p:to>
                                        <p:strVal val="visible"/>
                                      </p:to>
                                    </p:set>
                                    <p:animEffect transition="in" filter="fade">
                                      <p:cBhvr>
                                        <p:cTn id="35" dur="500"/>
                                        <p:tgtEl>
                                          <p:spTgt spid="11">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3">
                                            <p:txEl>
                                              <p:pRg st="0" end="0"/>
                                            </p:txEl>
                                          </p:spTgt>
                                        </p:tgtEl>
                                        <p:attrNameLst>
                                          <p:attrName>style.visibility</p:attrName>
                                        </p:attrNameLst>
                                      </p:cBhvr>
                                      <p:to>
                                        <p:strVal val="visible"/>
                                      </p:to>
                                    </p:set>
                                    <p:animEffect transition="in" filter="fade">
                                      <p:cBhvr>
                                        <p:cTn id="40" dur="500"/>
                                        <p:tgtEl>
                                          <p:spTgt spid="13">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3">
                                            <p:txEl>
                                              <p:pRg st="1" end="1"/>
                                            </p:txEl>
                                          </p:spTgt>
                                        </p:tgtEl>
                                        <p:attrNameLst>
                                          <p:attrName>style.visibility</p:attrName>
                                        </p:attrNameLst>
                                      </p:cBhvr>
                                      <p:to>
                                        <p:strVal val="visible"/>
                                      </p:to>
                                    </p:set>
                                    <p:anim calcmode="lin" valueType="num">
                                      <p:cBhvr additive="base">
                                        <p:cTn id="45"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nodeType="clickEffect">
                                  <p:stCondLst>
                                    <p:cond delay="0"/>
                                  </p:stCondLst>
                                  <p:childTnLst>
                                    <p:set>
                                      <p:cBhvr>
                                        <p:cTn id="50" dur="1" fill="hold">
                                          <p:stCondLst>
                                            <p:cond delay="0"/>
                                          </p:stCondLst>
                                        </p:cTn>
                                        <p:tgtEl>
                                          <p:spTgt spid="13">
                                            <p:txEl>
                                              <p:pRg st="2" end="2"/>
                                            </p:txEl>
                                          </p:spTgt>
                                        </p:tgtEl>
                                        <p:attrNameLst>
                                          <p:attrName>style.visibility</p:attrName>
                                        </p:attrNameLst>
                                      </p:cBhvr>
                                      <p:to>
                                        <p:strVal val="visible"/>
                                      </p:to>
                                    </p:set>
                                    <p:animEffect transition="in" filter="barn(inVertical)">
                                      <p:cBhvr>
                                        <p:cTn id="51" dur="500"/>
                                        <p:tgtEl>
                                          <p:spTgt spid="13">
                                            <p:txEl>
                                              <p:pRg st="2" end="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13">
                                            <p:txEl>
                                              <p:pRg st="3" end="3"/>
                                            </p:txEl>
                                          </p:spTgt>
                                        </p:tgtEl>
                                        <p:attrNameLst>
                                          <p:attrName>style.visibility</p:attrName>
                                        </p:attrNameLst>
                                      </p:cBhvr>
                                      <p:to>
                                        <p:strVal val="visible"/>
                                      </p:to>
                                    </p:set>
                                    <p:animEffect transition="in" filter="wipe(down)">
                                      <p:cBhvr>
                                        <p:cTn id="56"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7|4.9|3.7"/>
</p:tagLst>
</file>

<file path=ppt/tags/tag2.xml><?xml version="1.0" encoding="utf-8"?>
<p:tagLst xmlns:a="http://schemas.openxmlformats.org/drawingml/2006/main" xmlns:r="http://schemas.openxmlformats.org/officeDocument/2006/relationships" xmlns:p="http://schemas.openxmlformats.org/presentationml/2006/main">
  <p:tag name="TIMING" val="|0.7|4.9|3.7"/>
</p:tagLst>
</file>

<file path=ppt/tags/tag3.xml><?xml version="1.0" encoding="utf-8"?>
<p:tagLst xmlns:a="http://schemas.openxmlformats.org/drawingml/2006/main" xmlns:r="http://schemas.openxmlformats.org/officeDocument/2006/relationships" xmlns:p="http://schemas.openxmlformats.org/presentationml/2006/main">
  <p:tag name="TIMING" val="|0.7|4.9|3.7"/>
</p:tagLst>
</file>

<file path=ppt/tags/tag4.xml><?xml version="1.0" encoding="utf-8"?>
<p:tagLst xmlns:a="http://schemas.openxmlformats.org/drawingml/2006/main" xmlns:r="http://schemas.openxmlformats.org/officeDocument/2006/relationships" xmlns:p="http://schemas.openxmlformats.org/presentationml/2006/main">
  <p:tag name="TIMING" val="|0.7|4.9|3.7"/>
</p:tagLst>
</file>

<file path=ppt/tags/tag5.xml><?xml version="1.0" encoding="utf-8"?>
<p:tagLst xmlns:a="http://schemas.openxmlformats.org/drawingml/2006/main" xmlns:r="http://schemas.openxmlformats.org/officeDocument/2006/relationships" xmlns:p="http://schemas.openxmlformats.org/presentationml/2006/main">
  <p:tag name="TIMING" val="|0.7|4.9|3.7"/>
</p:tagLst>
</file>

<file path=ppt/tags/tag6.xml><?xml version="1.0" encoding="utf-8"?>
<p:tagLst xmlns:a="http://schemas.openxmlformats.org/drawingml/2006/main" xmlns:r="http://schemas.openxmlformats.org/officeDocument/2006/relationships" xmlns:p="http://schemas.openxmlformats.org/presentationml/2006/main">
  <p:tag name="TIMING" val="|0.7|4.9|3.7"/>
</p:tagLst>
</file>

<file path=ppt/tags/tag7.xml><?xml version="1.0" encoding="utf-8"?>
<p:tagLst xmlns:a="http://schemas.openxmlformats.org/drawingml/2006/main" xmlns:r="http://schemas.openxmlformats.org/officeDocument/2006/relationships" xmlns:p="http://schemas.openxmlformats.org/presentationml/2006/main">
  <p:tag name="TIMING" val="|0.7|4.9|3.7"/>
</p:tagLst>
</file>

<file path=ppt/tags/tag8.xml><?xml version="1.0" encoding="utf-8"?>
<p:tagLst xmlns:a="http://schemas.openxmlformats.org/drawingml/2006/main" xmlns:r="http://schemas.openxmlformats.org/officeDocument/2006/relationships" xmlns:p="http://schemas.openxmlformats.org/presentationml/2006/main">
  <p:tag name="TIMING" val="|0.7|4.9|3.7"/>
</p:tagLst>
</file>

<file path=ppt/tags/tag9.xml><?xml version="1.0" encoding="utf-8"?>
<p:tagLst xmlns:a="http://schemas.openxmlformats.org/drawingml/2006/main" xmlns:r="http://schemas.openxmlformats.org/officeDocument/2006/relationships" xmlns:p="http://schemas.openxmlformats.org/presentationml/2006/main">
  <p:tag name="TIMING" val="|0.7|4.9|3.7"/>
</p:tagLst>
</file>

<file path=ppt/tags/tag10.xml><?xml version="1.0" encoding="utf-8"?>
<p:tagLst xmlns:a="http://schemas.openxmlformats.org/drawingml/2006/main" xmlns:r="http://schemas.openxmlformats.org/officeDocument/2006/relationships" xmlns:p="http://schemas.openxmlformats.org/presentationml/2006/main">
  <p:tag name="TIMING" val="|0.7|4.9|3.7"/>
</p:tagLst>
</file>

<file path=ppt/tags/tag11.xml><?xml version="1.0" encoding="utf-8"?>
<p:tagLst xmlns:a="http://schemas.openxmlformats.org/drawingml/2006/main" xmlns:r="http://schemas.openxmlformats.org/officeDocument/2006/relationships" xmlns:p="http://schemas.openxmlformats.org/presentationml/2006/main">
  <p:tag name="TIMING" val="|0.7|4.9|3.7"/>
</p:tagLst>
</file>

<file path=ppt/tags/tag12.xml><?xml version="1.0" encoding="utf-8"?>
<p:tagLst xmlns:a="http://schemas.openxmlformats.org/drawingml/2006/main" xmlns:r="http://schemas.openxmlformats.org/officeDocument/2006/relationships" xmlns:p="http://schemas.openxmlformats.org/presentationml/2006/main">
  <p:tag name="TIMING" val="|0.7|4.9|3.7"/>
</p:tagLst>
</file>

<file path=ppt/tags/tag13.xml><?xml version="1.0" encoding="utf-8"?>
<p:tagLst xmlns:a="http://schemas.openxmlformats.org/drawingml/2006/main" xmlns:r="http://schemas.openxmlformats.org/officeDocument/2006/relationships" xmlns:p="http://schemas.openxmlformats.org/presentationml/2006/main">
  <p:tag name="TIMING" val="|0.7|4.9|3.7"/>
</p:tagLst>
</file>

<file path=ppt/tags/tag14.xml><?xml version="1.0" encoding="utf-8"?>
<p:tagLst xmlns:a="http://schemas.openxmlformats.org/drawingml/2006/main" xmlns:r="http://schemas.openxmlformats.org/officeDocument/2006/relationships" xmlns:p="http://schemas.openxmlformats.org/presentationml/2006/main">
  <p:tag name="TIMING" val="|0.7|4.9|3.7"/>
</p:tagLst>
</file>

<file path=ppt/tags/tag15.xml><?xml version="1.0" encoding="utf-8"?>
<p:tagLst xmlns:a="http://schemas.openxmlformats.org/drawingml/2006/main" xmlns:r="http://schemas.openxmlformats.org/officeDocument/2006/relationships" xmlns:p="http://schemas.openxmlformats.org/presentationml/2006/main">
  <p:tag name="TIMING" val="|0.7|4.9|3.7"/>
</p:tagLst>
</file>

<file path=ppt/tags/tag16.xml><?xml version="1.0" encoding="utf-8"?>
<p:tagLst xmlns:a="http://schemas.openxmlformats.org/drawingml/2006/main" xmlns:r="http://schemas.openxmlformats.org/officeDocument/2006/relationships" xmlns:p="http://schemas.openxmlformats.org/presentationml/2006/main">
  <p:tag name="TIMING" val="|0.7|4.9|3.7"/>
</p:tagLst>
</file>

<file path=ppt/tags/tag17.xml><?xml version="1.0" encoding="utf-8"?>
<p:tagLst xmlns:a="http://schemas.openxmlformats.org/drawingml/2006/main" xmlns:r="http://schemas.openxmlformats.org/officeDocument/2006/relationships" xmlns:p="http://schemas.openxmlformats.org/presentationml/2006/main">
  <p:tag name="TIMING" val="|0.7|4.9|3.7"/>
</p:tagLst>
</file>

<file path=ppt/tags/tag18.xml><?xml version="1.0" encoding="utf-8"?>
<p:tagLst xmlns:a="http://schemas.openxmlformats.org/drawingml/2006/main" xmlns:r="http://schemas.openxmlformats.org/officeDocument/2006/relationships" xmlns:p="http://schemas.openxmlformats.org/presentationml/2006/main">
  <p:tag name="TIMING" val="|0.7|4.9|3.7"/>
</p:tagLst>
</file>

<file path=ppt/tags/tag19.xml><?xml version="1.0" encoding="utf-8"?>
<p:tagLst xmlns:a="http://schemas.openxmlformats.org/drawingml/2006/main" xmlns:r="http://schemas.openxmlformats.org/officeDocument/2006/relationships" xmlns:p="http://schemas.openxmlformats.org/presentationml/2006/main">
  <p:tag name="TIMING" val="|0.7|4.9|3.7"/>
</p:tagLst>
</file>

<file path=ppt/tags/tag20.xml><?xml version="1.0" encoding="utf-8"?>
<p:tagLst xmlns:a="http://schemas.openxmlformats.org/drawingml/2006/main" xmlns:r="http://schemas.openxmlformats.org/officeDocument/2006/relationships" xmlns:p="http://schemas.openxmlformats.org/presentationml/2006/main">
  <p:tag name="TIMING" val="|0.7|4.9|3.7"/>
</p:tagLst>
</file>

<file path=ppt/tags/tag21.xml><?xml version="1.0" encoding="utf-8"?>
<p:tagLst xmlns:a="http://schemas.openxmlformats.org/drawingml/2006/main" xmlns:r="http://schemas.openxmlformats.org/officeDocument/2006/relationships" xmlns:p="http://schemas.openxmlformats.org/presentationml/2006/main">
  <p:tag name="TIMING" val="|0.7|4.9|3.7"/>
</p:tagLst>
</file>

<file path=ppt/tags/tag22.xml><?xml version="1.0" encoding="utf-8"?>
<p:tagLst xmlns:a="http://schemas.openxmlformats.org/drawingml/2006/main" xmlns:r="http://schemas.openxmlformats.org/officeDocument/2006/relationships" xmlns:p="http://schemas.openxmlformats.org/presentationml/2006/main">
  <p:tag name="TIMING" val="|0.7|4.9|3.7"/>
</p:tagLst>
</file>

<file path=ppt/tags/tag23.xml><?xml version="1.0" encoding="utf-8"?>
<p:tagLst xmlns:a="http://schemas.openxmlformats.org/drawingml/2006/main" xmlns:r="http://schemas.openxmlformats.org/officeDocument/2006/relationships" xmlns:p="http://schemas.openxmlformats.org/presentationml/2006/main">
  <p:tag name="TIMING" val="|0.7|4.9|3.7"/>
</p:tagLst>
</file>

<file path=ppt/tags/tag24.xml><?xml version="1.0" encoding="utf-8"?>
<p:tagLst xmlns:a="http://schemas.openxmlformats.org/drawingml/2006/main" xmlns:r="http://schemas.openxmlformats.org/officeDocument/2006/relationships" xmlns:p="http://schemas.openxmlformats.org/presentationml/2006/main">
  <p:tag name="TIMING" val="|0.7|4.9|3.7"/>
</p:tagLst>
</file>

<file path=ppt/tags/tag25.xml><?xml version="1.0" encoding="utf-8"?>
<p:tagLst xmlns:a="http://schemas.openxmlformats.org/drawingml/2006/main" xmlns:r="http://schemas.openxmlformats.org/officeDocument/2006/relationships" xmlns:p="http://schemas.openxmlformats.org/presentationml/2006/main">
  <p:tag name="TIMING" val="|0.7|4.9|3.7"/>
</p:tagLst>
</file>

<file path=ppt/tags/tag26.xml><?xml version="1.0" encoding="utf-8"?>
<p:tagLst xmlns:a="http://schemas.openxmlformats.org/drawingml/2006/main" xmlns:r="http://schemas.openxmlformats.org/officeDocument/2006/relationships" xmlns:p="http://schemas.openxmlformats.org/presentationml/2006/main">
  <p:tag name="TIMING" val="|0.7|4.9|3.7"/>
</p:tagLst>
</file>

<file path=ppt/tags/tag27.xml><?xml version="1.0" encoding="utf-8"?>
<p:tagLst xmlns:a="http://schemas.openxmlformats.org/drawingml/2006/main" xmlns:r="http://schemas.openxmlformats.org/officeDocument/2006/relationships" xmlns:p="http://schemas.openxmlformats.org/presentationml/2006/main">
  <p:tag name="TIMING" val="|0.7|4.9|3.7"/>
</p:tagLst>
</file>

<file path=ppt/tags/tag28.xml><?xml version="1.0" encoding="utf-8"?>
<p:tagLst xmlns:a="http://schemas.openxmlformats.org/drawingml/2006/main" xmlns:r="http://schemas.openxmlformats.org/officeDocument/2006/relationships" xmlns:p="http://schemas.openxmlformats.org/presentationml/2006/main">
  <p:tag name="TIMING" val="|0.7|4.9|3.7"/>
</p:tagLst>
</file>

<file path=ppt/tags/tag29.xml><?xml version="1.0" encoding="utf-8"?>
<p:tagLst xmlns:a="http://schemas.openxmlformats.org/drawingml/2006/main" xmlns:r="http://schemas.openxmlformats.org/officeDocument/2006/relationships" xmlns:p="http://schemas.openxmlformats.org/presentationml/2006/main">
  <p:tag name="TIMING" val="|0.7|4.9|3.7"/>
</p:tagLst>
</file>

<file path=ppt/tags/tag30.xml><?xml version="1.0" encoding="utf-8"?>
<p:tagLst xmlns:a="http://schemas.openxmlformats.org/drawingml/2006/main" xmlns:r="http://schemas.openxmlformats.org/officeDocument/2006/relationships" xmlns:p="http://schemas.openxmlformats.org/presentationml/2006/main">
  <p:tag name="TIMING" val="|0.7|4.9|3.7"/>
</p:tagLst>
</file>

<file path=ppt/tags/tag31.xml><?xml version="1.0" encoding="utf-8"?>
<p:tagLst xmlns:a="http://schemas.openxmlformats.org/drawingml/2006/main" xmlns:r="http://schemas.openxmlformats.org/officeDocument/2006/relationships" xmlns:p="http://schemas.openxmlformats.org/presentationml/2006/main">
  <p:tag name="TIMING" val="|0.7|4.9|3.7"/>
</p:tagLst>
</file>

<file path=ppt/tags/tag32.xml><?xml version="1.0" encoding="utf-8"?>
<p:tagLst xmlns:a="http://schemas.openxmlformats.org/drawingml/2006/main" xmlns:r="http://schemas.openxmlformats.org/officeDocument/2006/relationships" xmlns:p="http://schemas.openxmlformats.org/presentationml/2006/main">
  <p:tag name="TIMING" val="|0.7|4.9|3.7"/>
</p:tagLst>
</file>

<file path=ppt/tags/tag33.xml><?xml version="1.0" encoding="utf-8"?>
<p:tagLst xmlns:a="http://schemas.openxmlformats.org/drawingml/2006/main" xmlns:r="http://schemas.openxmlformats.org/officeDocument/2006/relationships" xmlns:p="http://schemas.openxmlformats.org/presentationml/2006/main">
  <p:tag name="TIMING" val="|0.7|4.9|3.7"/>
</p:tagLst>
</file>

<file path=ppt/tags/tag34.xml><?xml version="1.0" encoding="utf-8"?>
<p:tagLst xmlns:a="http://schemas.openxmlformats.org/drawingml/2006/main" xmlns:r="http://schemas.openxmlformats.org/officeDocument/2006/relationships" xmlns:p="http://schemas.openxmlformats.org/presentationml/2006/main">
  <p:tag name="TIMING" val="|0.7|4.9|3.7"/>
</p:tagLst>
</file>

<file path=ppt/tags/tag35.xml><?xml version="1.0" encoding="utf-8"?>
<p:tagLst xmlns:a="http://schemas.openxmlformats.org/drawingml/2006/main" xmlns:r="http://schemas.openxmlformats.org/officeDocument/2006/relationships" xmlns:p="http://schemas.openxmlformats.org/presentationml/2006/main">
  <p:tag name="TIMING" val="|0.7|4.9|3.7"/>
</p:tagLst>
</file>

<file path=ppt/tags/tag36.xml><?xml version="1.0" encoding="utf-8"?>
<p:tagLst xmlns:a="http://schemas.openxmlformats.org/drawingml/2006/main" xmlns:r="http://schemas.openxmlformats.org/officeDocument/2006/relationships" xmlns:p="http://schemas.openxmlformats.org/presentationml/2006/main">
  <p:tag name="TIMING" val="|0.7|4.9|3.7"/>
</p:tagLst>
</file>

<file path=ppt/tags/tag37.xml><?xml version="1.0" encoding="utf-8"?>
<p:tagLst xmlns:a="http://schemas.openxmlformats.org/drawingml/2006/main" xmlns:r="http://schemas.openxmlformats.org/officeDocument/2006/relationships" xmlns:p="http://schemas.openxmlformats.org/presentationml/2006/main">
  <p:tag name="TIMING" val="|0.7|4.9|3.7"/>
</p:tagLst>
</file>

<file path=ppt/tags/tag38.xml><?xml version="1.0" encoding="utf-8"?>
<p:tagLst xmlns:a="http://schemas.openxmlformats.org/drawingml/2006/main" xmlns:r="http://schemas.openxmlformats.org/officeDocument/2006/relationships" xmlns:p="http://schemas.openxmlformats.org/presentationml/2006/main">
  <p:tag name="TIMING" val="|0.7|4.9|3.7"/>
</p:tagLst>
</file>

<file path=ppt/tags/tag39.xml><?xml version="1.0" encoding="utf-8"?>
<p:tagLst xmlns:a="http://schemas.openxmlformats.org/drawingml/2006/main" xmlns:r="http://schemas.openxmlformats.org/officeDocument/2006/relationships" xmlns:p="http://schemas.openxmlformats.org/presentationml/2006/main">
  <p:tag name="TIMING" val="|0.7|4.9|3.7"/>
</p:tagLst>
</file>

<file path=ppt/tags/tag40.xml><?xml version="1.0" encoding="utf-8"?>
<p:tagLst xmlns:a="http://schemas.openxmlformats.org/drawingml/2006/main" xmlns:r="http://schemas.openxmlformats.org/officeDocument/2006/relationships" xmlns:p="http://schemas.openxmlformats.org/presentationml/2006/main">
  <p:tag name="TIMING" val="|0.7|4.9|3.7"/>
</p:tagLst>
</file>

<file path=ppt/tags/tag41.xml><?xml version="1.0" encoding="utf-8"?>
<p:tagLst xmlns:a="http://schemas.openxmlformats.org/drawingml/2006/main" xmlns:r="http://schemas.openxmlformats.org/officeDocument/2006/relationships" xmlns:p="http://schemas.openxmlformats.org/presentationml/2006/main">
  <p:tag name="TIMING" val="|0.7|4.9|3.7"/>
</p:tagLst>
</file>

<file path=ppt/tags/tag42.xml><?xml version="1.0" encoding="utf-8"?>
<p:tagLst xmlns:a="http://schemas.openxmlformats.org/drawingml/2006/main" xmlns:r="http://schemas.openxmlformats.org/officeDocument/2006/relationships" xmlns:p="http://schemas.openxmlformats.org/presentationml/2006/main">
  <p:tag name="TIMING" val="|0.7|4.9|3.7"/>
</p:tagLst>
</file>

<file path=ppt/tags/tag43.xml><?xml version="1.0" encoding="utf-8"?>
<p:tagLst xmlns:a="http://schemas.openxmlformats.org/drawingml/2006/main" xmlns:r="http://schemas.openxmlformats.org/officeDocument/2006/relationships" xmlns:p="http://schemas.openxmlformats.org/presentationml/2006/main">
  <p:tag name="TIMING" val="|0.6|2.8|2.8|2.2|2.4|1.8|1.8|2.1|1.9|1.6|1.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1401</TotalTime>
  <Words>6147</Words>
  <Application>Microsoft Office PowerPoint</Application>
  <PresentationFormat>Widescreen</PresentationFormat>
  <Paragraphs>176</Paragraphs>
  <Slides>43</Slides>
  <Notes>0</Notes>
  <HiddenSlides>0</HiddenSlides>
  <MMClips>43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SRC</dc:creator>
  <cp:lastModifiedBy>User</cp:lastModifiedBy>
  <cp:revision>275</cp:revision>
  <dcterms:created xsi:type="dcterms:W3CDTF">2023-09-08T11:17:37Z</dcterms:created>
  <dcterms:modified xsi:type="dcterms:W3CDTF">2026-10-13T07:13:41Z</dcterms:modified>
</cp:coreProperties>
</file>